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Default Extension="wmv" ContentType="video/x-ms-wm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1"/>
  </p:notesMasterIdLst>
  <p:sldIdLst>
    <p:sldId id="256" r:id="rId5"/>
    <p:sldId id="257" r:id="rId6"/>
    <p:sldId id="258" r:id="rId7"/>
    <p:sldId id="259" r:id="rId8"/>
    <p:sldId id="260" r:id="rId9"/>
    <p:sldId id="262" r:id="rId10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EB9414A-64C9-4FC8-AA8E-4C7A30FAFA85}" v="48" dt="2024-03-24T15:14:59.24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76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602" y="39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r>
              <a:rPr lang="ko-KR" sz="2400" b="1">
                <a:latin typeface="굴림" panose="020B0600000101010101" pitchFamily="50" charset="-127"/>
                <a:ea typeface="굴림" panose="020B0600000101010101" pitchFamily="50" charset="-127"/>
              </a:rPr>
              <a:t>온라인 판매액 및 성장률</a:t>
            </a:r>
          </a:p>
        </c:rich>
      </c:tx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판매액(억 위안)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2020년</c:v>
                </c:pt>
                <c:pt idx="1">
                  <c:v>2021년</c:v>
                </c:pt>
                <c:pt idx="2">
                  <c:v>2022년</c:v>
                </c:pt>
                <c:pt idx="3">
                  <c:v>2023년</c:v>
                </c:pt>
                <c:pt idx="4">
                  <c:v>2024년</c:v>
                </c:pt>
              </c:strCache>
            </c:strRef>
          </c:cat>
          <c:val>
            <c:numRef>
              <c:f>Sheet1!$B$2:$F$2</c:f>
              <c:numCache>
                <c:formatCode>_(* #,##0_);_(* \(#,##0\);_(* "-"_);_(@_)</c:formatCode>
                <c:ptCount val="5"/>
                <c:pt idx="0">
                  <c:v>71751</c:v>
                </c:pt>
                <c:pt idx="1">
                  <c:v>90065</c:v>
                </c:pt>
                <c:pt idx="2">
                  <c:v>106324</c:v>
                </c:pt>
                <c:pt idx="3">
                  <c:v>117601</c:v>
                </c:pt>
                <c:pt idx="4">
                  <c:v>130884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2612160"/>
        <c:axId val="23259968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성장률(%)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12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dLbls>
            <c:dLbl>
              <c:idx val="0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167-4E76-8A7B-553B5A6DA38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돋움" panose="020B0600000101010101" pitchFamily="50" charset="-127"/>
                    <a:ea typeface="돋움" panose="020B0600000101010101" pitchFamily="50" charset="-127"/>
                    <a:cs typeface="+mn-cs"/>
                  </a:defRPr>
                </a:pPr>
                <a:endParaRPr lang="ko-KR"/>
              </a:p>
            </c:txPr>
            <c:dLblPos val="b"/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5"/>
                <c:pt idx="0">
                  <c:v>2020년</c:v>
                </c:pt>
                <c:pt idx="1">
                  <c:v>2021년</c:v>
                </c:pt>
                <c:pt idx="2">
                  <c:v>2022년</c:v>
                </c:pt>
                <c:pt idx="3">
                  <c:v>2023년</c:v>
                </c:pt>
                <c:pt idx="4">
                  <c:v>2024년</c:v>
                </c:pt>
              </c:strCache>
            </c:strRef>
          </c:cat>
          <c:val>
            <c:numRef>
              <c:f>Sheet1!$B$3:$F$3</c:f>
              <c:numCache>
                <c:formatCode>0.0_ </c:formatCode>
                <c:ptCount val="5"/>
                <c:pt idx="0">
                  <c:v>39.200000000000003</c:v>
                </c:pt>
                <c:pt idx="1">
                  <c:v>25.5</c:v>
                </c:pt>
                <c:pt idx="2">
                  <c:v>18.100000000000001</c:v>
                </c:pt>
                <c:pt idx="3">
                  <c:v>10.6</c:v>
                </c:pt>
                <c:pt idx="4">
                  <c:v>14.1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2603520"/>
        <c:axId val="284132080"/>
      </c:lineChart>
      <c:catAx>
        <c:axId val="232612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599680"/>
        <c:crosses val="autoZero"/>
        <c:auto val="1"/>
        <c:lblAlgn val="ctr"/>
        <c:lblOffset val="100"/>
        <c:noMultiLvlLbl val="0"/>
      </c:catAx>
      <c:valAx>
        <c:axId val="232599680"/>
        <c:scaling>
          <c:orientation val="minMax"/>
        </c:scaling>
        <c:delete val="0"/>
        <c:axPos val="l"/>
        <c:numFmt formatCode="_(* #,##0_);_(* \(#,##0\);_(* &quot;-&quot;_);_(@_)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12160"/>
        <c:crosses val="autoZero"/>
        <c:crossBetween val="between"/>
      </c:valAx>
      <c:valAx>
        <c:axId val="284132080"/>
        <c:scaling>
          <c:orientation val="minMax"/>
        </c:scaling>
        <c:delete val="0"/>
        <c:axPos val="r"/>
        <c:numFmt formatCode="General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03520"/>
        <c:crosses val="max"/>
        <c:crossBetween val="between"/>
        <c:majorUnit val="10"/>
      </c:valAx>
      <c:catAx>
        <c:axId val="2326035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413208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돋움" panose="020B0600000101010101" pitchFamily="50" charset="-127"/>
          <a:ea typeface="돋움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858E11-33BD-494B-9B6B-54B325AA768B}" type="doc">
      <dgm:prSet loTypeId="urn:microsoft.com/office/officeart/2005/8/layout/cycle7" loCatId="cycle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pPr latinLnBrk="1"/>
          <a:endParaRPr lang="ko-KR" altLang="en-US"/>
        </a:p>
      </dgm:t>
    </dgm:pt>
    <dgm:pt modelId="{02776603-C962-403D-ADAB-413558190C61}">
      <dgm:prSet phldrT="[텍스트]" custT="1"/>
      <dgm:spPr/>
      <dgm:t>
        <a:bodyPr/>
        <a:lstStyle/>
        <a:p>
          <a:pPr latinLnBrk="1"/>
          <a:r>
            <a:rPr lang="en-US" altLang="ko-KR" sz="1800" dirty="0">
              <a:latin typeface="굴림" panose="020B0600000101010101" pitchFamily="50" charset="-127"/>
              <a:ea typeface="굴림" panose="020B0600000101010101" pitchFamily="50" charset="-127"/>
            </a:rPr>
            <a:t>23</a:t>
          </a:r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년 </a:t>
          </a:r>
          <a:r>
            <a:rPr lang="en-US" altLang="ko-KR" sz="1800" dirty="0">
              <a:latin typeface="굴림" panose="020B0600000101010101" pitchFamily="50" charset="-127"/>
              <a:ea typeface="굴림" panose="020B0600000101010101" pitchFamily="50" charset="-127"/>
            </a:rPr>
            <a:t>15</a:t>
          </a:r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조</a:t>
          </a:r>
          <a:endParaRPr lang="en-US" altLang="ko-KR" sz="1800" dirty="0">
            <a:latin typeface="굴림" panose="020B0600000101010101" pitchFamily="50" charset="-127"/>
            <a:ea typeface="굴림" panose="020B0600000101010101" pitchFamily="50" charset="-127"/>
          </a:endParaRPr>
        </a:p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미국 두배</a:t>
          </a:r>
        </a:p>
      </dgm:t>
    </dgm:pt>
    <dgm:pt modelId="{5DD5F7B4-9BA2-431C-85F1-EF50C4086785}" type="parTrans" cxnId="{61F55138-2065-41FA-A5F1-656A8B5C121A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273B0E36-BFE5-480D-B940-3D2A060A7459}" type="sibTrans" cxnId="{61F55138-2065-41FA-A5F1-656A8B5C121A}">
      <dgm:prSet custT="1"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71EB37DB-E6D0-4E94-94B4-E9AF3C3F6730}">
      <dgm:prSet phldrT="[텍스트]" custT="1"/>
      <dgm:spPr/>
      <dgm:t>
        <a:bodyPr/>
        <a:lstStyle/>
        <a:p>
          <a:pPr latinLnBrk="1"/>
          <a:r>
            <a:rPr lang="en-US" altLang="ko-KR" sz="1800" dirty="0">
              <a:latin typeface="굴림" panose="020B0600000101010101" pitchFamily="50" charset="-127"/>
              <a:ea typeface="굴림" panose="020B0600000101010101" pitchFamily="50" charset="-127"/>
            </a:rPr>
            <a:t>25</a:t>
          </a:r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년</a:t>
          </a:r>
          <a:endParaRPr lang="en-US" altLang="ko-KR" sz="1800" dirty="0">
            <a:latin typeface="굴림" panose="020B0600000101010101" pitchFamily="50" charset="-127"/>
            <a:ea typeface="굴림" panose="020B0600000101010101" pitchFamily="50" charset="-127"/>
          </a:endParaRPr>
        </a:p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  </a:t>
          </a:r>
          <a:r>
            <a:rPr lang="en-US" altLang="ko-KR" sz="1800" dirty="0">
              <a:latin typeface="굴림" panose="020B0600000101010101" pitchFamily="50" charset="-127"/>
              <a:ea typeface="굴림" panose="020B0600000101010101" pitchFamily="50" charset="-127"/>
            </a:rPr>
            <a:t>20</a:t>
          </a:r>
          <a:r>
            <a:rPr lang="ko-KR" altLang="en-US" sz="1800" dirty="0" err="1">
              <a:latin typeface="굴림" panose="020B0600000101010101" pitchFamily="50" charset="-127"/>
              <a:ea typeface="굴림" panose="020B0600000101010101" pitchFamily="50" charset="-127"/>
            </a:rPr>
            <a:t>조달러</a:t>
          </a:r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 </a:t>
          </a:r>
        </a:p>
      </dgm:t>
    </dgm:pt>
    <dgm:pt modelId="{DA62B5E9-A663-4181-8934-4C733E970873}" type="parTrans" cxnId="{D7EBEEEF-5D30-45CF-9057-FAFCECDCD702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2B90C4D0-EE07-40FC-9D80-BDD7904C381D}" type="sibTrans" cxnId="{D7EBEEEF-5D30-45CF-9057-FAFCECDCD702}">
      <dgm:prSet custT="1"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2F6C3E7E-FD0C-4B13-B6BC-55C4D86F5881}">
      <dgm:prSet phldrT="[텍스트]" custT="1"/>
      <dgm:spPr/>
      <dgm:t>
        <a:bodyPr/>
        <a:lstStyle/>
        <a:p>
          <a:pPr latinLnBrk="1"/>
          <a:r>
            <a:rPr lang="ko-KR" altLang="en-US" sz="1800">
              <a:latin typeface="굴림" panose="020B0600000101010101" pitchFamily="50" charset="-127"/>
              <a:ea typeface="굴림" panose="020B0600000101010101" pitchFamily="50" charset="-127"/>
            </a:rPr>
            <a:t>전세계 </a:t>
          </a:r>
          <a:endParaRPr lang="en-US" altLang="ko-KR" sz="1800">
            <a:latin typeface="굴림" panose="020B0600000101010101" pitchFamily="50" charset="-127"/>
            <a:ea typeface="굴림" panose="020B0600000101010101" pitchFamily="50" charset="-127"/>
          </a:endParaRPr>
        </a:p>
        <a:p>
          <a:pPr latinLnBrk="1"/>
          <a:r>
            <a:rPr lang="en-US" altLang="ko-KR" sz="1800">
              <a:latin typeface="굴림" panose="020B0600000101010101" pitchFamily="50" charset="-127"/>
              <a:ea typeface="굴림" panose="020B0600000101010101" pitchFamily="50" charset="-127"/>
            </a:rPr>
            <a:t>50%</a:t>
          </a:r>
          <a:r>
            <a:rPr lang="ko-KR" altLang="en-US" sz="1800">
              <a:latin typeface="굴림" panose="020B0600000101010101" pitchFamily="50" charset="-127"/>
              <a:ea typeface="굴림" panose="020B0600000101010101" pitchFamily="50" charset="-127"/>
            </a:rPr>
            <a:t>이상 </a:t>
          </a:r>
        </a:p>
      </dgm:t>
    </dgm:pt>
    <dgm:pt modelId="{66E55449-B4BA-473F-B6CE-4F1602983DE9}" type="parTrans" cxnId="{6961122D-EC1A-44BD-848A-40AC3DEE9EFB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5D902FF4-0C12-47B4-8D3C-61395A9567A9}" type="sibTrans" cxnId="{6961122D-EC1A-44BD-848A-40AC3DEE9EFB}">
      <dgm:prSet custT="1"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C95C8BB5-E25E-4995-BDF9-B7A515616DE3}" type="pres">
      <dgm:prSet presAssocID="{4D858E11-33BD-494B-9B6B-54B325AA768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9A6D96A-B337-40A4-B1DD-1EF3E261E842}" type="pres">
      <dgm:prSet presAssocID="{02776603-C962-403D-ADAB-413558190C61}" presName="node" presStyleLbl="node1" presStyleIdx="0" presStyleCnt="3" custScaleX="137066" custScaleY="140863" custRadScaleRad="71305" custRadScaleInc="3382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93909DF-2F8C-4231-A101-C69D01EAA7F0}" type="pres">
      <dgm:prSet presAssocID="{273B0E36-BFE5-480D-B940-3D2A060A7459}" presName="sibTrans" presStyleLbl="sibTrans2D1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165FB866-8DC6-4673-BADB-F1BD83FC0D59}" type="pres">
      <dgm:prSet presAssocID="{273B0E36-BFE5-480D-B940-3D2A060A7459}" presName="connectorText" presStyleLbl="sibTrans2D1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69472987-DA82-46CD-931E-2F76FACD31E4}" type="pres">
      <dgm:prSet presAssocID="{71EB37DB-E6D0-4E94-94B4-E9AF3C3F6730}" presName="node" presStyleLbl="node1" presStyleIdx="1" presStyleCnt="3" custScaleX="140422" custScaleY="14141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5F761C6-D1A3-4B71-A7B6-02BDB720D9BD}" type="pres">
      <dgm:prSet presAssocID="{2B90C4D0-EE07-40FC-9D80-BDD7904C381D}" presName="sibTrans" presStyleLbl="sibTrans2D1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1082C62D-AA6E-4598-BE36-12D034272451}" type="pres">
      <dgm:prSet presAssocID="{2B90C4D0-EE07-40FC-9D80-BDD7904C381D}" presName="connectorText" presStyleLbl="sibTrans2D1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978E667F-C921-406E-B4A8-1ECA5787C069}" type="pres">
      <dgm:prSet presAssocID="{2F6C3E7E-FD0C-4B13-B6BC-55C4D86F5881}" presName="node" presStyleLbl="node1" presStyleIdx="2" presStyleCnt="3" custScaleX="140422" custScaleY="142250" custRadScaleRad="100487" custRadScaleInc="-79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A1DB553-3D99-418E-BDA3-61E5C3D33F84}" type="pres">
      <dgm:prSet presAssocID="{5D902FF4-0C12-47B4-8D3C-61395A9567A9}" presName="sibTrans" presStyleLbl="sibTrans2D1" presStyleIdx="2" presStyleCnt="3"/>
      <dgm:spPr/>
      <dgm:t>
        <a:bodyPr/>
        <a:lstStyle/>
        <a:p>
          <a:pPr latinLnBrk="1"/>
          <a:endParaRPr lang="ko-KR" altLang="en-US"/>
        </a:p>
      </dgm:t>
    </dgm:pt>
    <dgm:pt modelId="{863750D2-1E2F-42D7-B6B0-BCC97E7EE0C0}" type="pres">
      <dgm:prSet presAssocID="{5D902FF4-0C12-47B4-8D3C-61395A9567A9}" presName="connectorText" presStyleLbl="sibTrans2D1" presStyleIdx="2" presStyleCnt="3"/>
      <dgm:spPr/>
      <dgm:t>
        <a:bodyPr/>
        <a:lstStyle/>
        <a:p>
          <a:pPr latinLnBrk="1"/>
          <a:endParaRPr lang="ko-KR" altLang="en-US"/>
        </a:p>
      </dgm:t>
    </dgm:pt>
  </dgm:ptLst>
  <dgm:cxnLst>
    <dgm:cxn modelId="{84DA2226-F436-455D-BB94-B22815981541}" type="presOf" srcId="{4D858E11-33BD-494B-9B6B-54B325AA768B}" destId="{C95C8BB5-E25E-4995-BDF9-B7A515616DE3}" srcOrd="0" destOrd="0" presId="urn:microsoft.com/office/officeart/2005/8/layout/cycle7"/>
    <dgm:cxn modelId="{82FA3BCE-9335-4C63-8131-8342B8740785}" type="presOf" srcId="{273B0E36-BFE5-480D-B940-3D2A060A7459}" destId="{B93909DF-2F8C-4231-A101-C69D01EAA7F0}" srcOrd="0" destOrd="0" presId="urn:microsoft.com/office/officeart/2005/8/layout/cycle7"/>
    <dgm:cxn modelId="{145AC2EE-F194-4A80-B904-27223BED5DA1}" type="presOf" srcId="{2F6C3E7E-FD0C-4B13-B6BC-55C4D86F5881}" destId="{978E667F-C921-406E-B4A8-1ECA5787C069}" srcOrd="0" destOrd="0" presId="urn:microsoft.com/office/officeart/2005/8/layout/cycle7"/>
    <dgm:cxn modelId="{61F55138-2065-41FA-A5F1-656A8B5C121A}" srcId="{4D858E11-33BD-494B-9B6B-54B325AA768B}" destId="{02776603-C962-403D-ADAB-413558190C61}" srcOrd="0" destOrd="0" parTransId="{5DD5F7B4-9BA2-431C-85F1-EF50C4086785}" sibTransId="{273B0E36-BFE5-480D-B940-3D2A060A7459}"/>
    <dgm:cxn modelId="{D7EBEEEF-5D30-45CF-9057-FAFCECDCD702}" srcId="{4D858E11-33BD-494B-9B6B-54B325AA768B}" destId="{71EB37DB-E6D0-4E94-94B4-E9AF3C3F6730}" srcOrd="1" destOrd="0" parTransId="{DA62B5E9-A663-4181-8934-4C733E970873}" sibTransId="{2B90C4D0-EE07-40FC-9D80-BDD7904C381D}"/>
    <dgm:cxn modelId="{8F24D19D-8C77-4631-AD3B-3508A653EA1F}" type="presOf" srcId="{02776603-C962-403D-ADAB-413558190C61}" destId="{29A6D96A-B337-40A4-B1DD-1EF3E261E842}" srcOrd="0" destOrd="0" presId="urn:microsoft.com/office/officeart/2005/8/layout/cycle7"/>
    <dgm:cxn modelId="{91843147-A062-4CC6-A26D-34C5B75941F2}" type="presOf" srcId="{2B90C4D0-EE07-40FC-9D80-BDD7904C381D}" destId="{F5F761C6-D1A3-4B71-A7B6-02BDB720D9BD}" srcOrd="0" destOrd="0" presId="urn:microsoft.com/office/officeart/2005/8/layout/cycle7"/>
    <dgm:cxn modelId="{411C4031-A59F-4B82-86A9-E50F544D31AA}" type="presOf" srcId="{71EB37DB-E6D0-4E94-94B4-E9AF3C3F6730}" destId="{69472987-DA82-46CD-931E-2F76FACD31E4}" srcOrd="0" destOrd="0" presId="urn:microsoft.com/office/officeart/2005/8/layout/cycle7"/>
    <dgm:cxn modelId="{6961122D-EC1A-44BD-848A-40AC3DEE9EFB}" srcId="{4D858E11-33BD-494B-9B6B-54B325AA768B}" destId="{2F6C3E7E-FD0C-4B13-B6BC-55C4D86F5881}" srcOrd="2" destOrd="0" parTransId="{66E55449-B4BA-473F-B6CE-4F1602983DE9}" sibTransId="{5D902FF4-0C12-47B4-8D3C-61395A9567A9}"/>
    <dgm:cxn modelId="{B14E5C4B-7C61-4D1C-8784-8779DE9AE481}" type="presOf" srcId="{2B90C4D0-EE07-40FC-9D80-BDD7904C381D}" destId="{1082C62D-AA6E-4598-BE36-12D034272451}" srcOrd="1" destOrd="0" presId="urn:microsoft.com/office/officeart/2005/8/layout/cycle7"/>
    <dgm:cxn modelId="{D39BAB71-3674-403B-ACB5-FEC334445CB9}" type="presOf" srcId="{5D902FF4-0C12-47B4-8D3C-61395A9567A9}" destId="{7A1DB553-3D99-418E-BDA3-61E5C3D33F84}" srcOrd="0" destOrd="0" presId="urn:microsoft.com/office/officeart/2005/8/layout/cycle7"/>
    <dgm:cxn modelId="{90E1EFA9-D18D-4B41-BFDB-9ACFF314387F}" type="presOf" srcId="{5D902FF4-0C12-47B4-8D3C-61395A9567A9}" destId="{863750D2-1E2F-42D7-B6B0-BCC97E7EE0C0}" srcOrd="1" destOrd="0" presId="urn:microsoft.com/office/officeart/2005/8/layout/cycle7"/>
    <dgm:cxn modelId="{4633E2F8-C184-4816-A70B-7751CCB8B166}" type="presOf" srcId="{273B0E36-BFE5-480D-B940-3D2A060A7459}" destId="{165FB866-8DC6-4673-BADB-F1BD83FC0D59}" srcOrd="1" destOrd="0" presId="urn:microsoft.com/office/officeart/2005/8/layout/cycle7"/>
    <dgm:cxn modelId="{7840A5FE-DFAE-4B5A-A9D2-088813C1C5FA}" type="presParOf" srcId="{C95C8BB5-E25E-4995-BDF9-B7A515616DE3}" destId="{29A6D96A-B337-40A4-B1DD-1EF3E261E842}" srcOrd="0" destOrd="0" presId="urn:microsoft.com/office/officeart/2005/8/layout/cycle7"/>
    <dgm:cxn modelId="{EE11C4DB-15D7-4C27-AB5F-E9CAE40B4154}" type="presParOf" srcId="{C95C8BB5-E25E-4995-BDF9-B7A515616DE3}" destId="{B93909DF-2F8C-4231-A101-C69D01EAA7F0}" srcOrd="1" destOrd="0" presId="urn:microsoft.com/office/officeart/2005/8/layout/cycle7"/>
    <dgm:cxn modelId="{1850AB39-2D52-44B0-AE47-5161C2771BDE}" type="presParOf" srcId="{B93909DF-2F8C-4231-A101-C69D01EAA7F0}" destId="{165FB866-8DC6-4673-BADB-F1BD83FC0D59}" srcOrd="0" destOrd="0" presId="urn:microsoft.com/office/officeart/2005/8/layout/cycle7"/>
    <dgm:cxn modelId="{95160A22-7138-4679-A07E-DBB34DABB770}" type="presParOf" srcId="{C95C8BB5-E25E-4995-BDF9-B7A515616DE3}" destId="{69472987-DA82-46CD-931E-2F76FACD31E4}" srcOrd="2" destOrd="0" presId="urn:microsoft.com/office/officeart/2005/8/layout/cycle7"/>
    <dgm:cxn modelId="{5415F76C-F22A-4CE5-9AEF-B48352855066}" type="presParOf" srcId="{C95C8BB5-E25E-4995-BDF9-B7A515616DE3}" destId="{F5F761C6-D1A3-4B71-A7B6-02BDB720D9BD}" srcOrd="3" destOrd="0" presId="urn:microsoft.com/office/officeart/2005/8/layout/cycle7"/>
    <dgm:cxn modelId="{150121F6-7757-4E5D-9AFD-EF461702A610}" type="presParOf" srcId="{F5F761C6-D1A3-4B71-A7B6-02BDB720D9BD}" destId="{1082C62D-AA6E-4598-BE36-12D034272451}" srcOrd="0" destOrd="0" presId="urn:microsoft.com/office/officeart/2005/8/layout/cycle7"/>
    <dgm:cxn modelId="{8A129B2A-AEFE-4B13-8F07-57D3A0C4336D}" type="presParOf" srcId="{C95C8BB5-E25E-4995-BDF9-B7A515616DE3}" destId="{978E667F-C921-406E-B4A8-1ECA5787C069}" srcOrd="4" destOrd="0" presId="urn:microsoft.com/office/officeart/2005/8/layout/cycle7"/>
    <dgm:cxn modelId="{73F14910-3E7C-4669-90B6-9DF95ABE454B}" type="presParOf" srcId="{C95C8BB5-E25E-4995-BDF9-B7A515616DE3}" destId="{7A1DB553-3D99-418E-BDA3-61E5C3D33F84}" srcOrd="5" destOrd="0" presId="urn:microsoft.com/office/officeart/2005/8/layout/cycle7"/>
    <dgm:cxn modelId="{EECAA51D-F157-46F6-BE61-D886D628C23D}" type="presParOf" srcId="{7A1DB553-3D99-418E-BDA3-61E5C3D33F84}" destId="{863750D2-1E2F-42D7-B6B0-BCC97E7EE0C0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B13D455-0F9F-4DF0-BE59-320111C288C7}" type="doc">
      <dgm:prSet loTypeId="urn:microsoft.com/office/officeart/2008/layout/VerticalCurvedList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pPr latinLnBrk="1"/>
          <a:endParaRPr lang="ko-KR" altLang="en-US"/>
        </a:p>
      </dgm:t>
    </dgm:pt>
    <dgm:pt modelId="{58AD5275-0A45-490C-B177-C79C9F3E562D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인터넷 및 모바일 급증</a:t>
          </a:r>
        </a:p>
      </dgm:t>
    </dgm:pt>
    <dgm:pt modelId="{915086FB-B693-4B5F-B0CF-66B56B4CC3BA}" type="parTrans" cxnId="{840D55A8-F802-44B5-9530-A7C090C8884B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241295B1-666B-4459-A979-F1B0893EF847}" type="sibTrans" cxnId="{840D55A8-F802-44B5-9530-A7C090C8884B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C506C5FD-20E7-41AD-9911-04625AEFA0D3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온라인 쇼핑 편리성 증가</a:t>
          </a:r>
        </a:p>
      </dgm:t>
    </dgm:pt>
    <dgm:pt modelId="{2E94AFC2-0E79-4063-96AC-1D7CE6F7D1F1}" type="parTrans" cxnId="{7621AD62-4784-40D3-BE2F-543C8D0DBC75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C0DDED96-1824-458D-A2C4-1A164B0E1BAF}" type="sibTrans" cxnId="{7621AD62-4784-40D3-BE2F-543C8D0DBC75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C2B9E6EF-5D4A-4F84-81D7-926F91F0582F}">
      <dgm:prSet phldrT="[텍스트]" custT="1"/>
      <dgm:spPr/>
      <dgm:t>
        <a:bodyPr/>
        <a:lstStyle/>
        <a:p>
          <a:pPr latinLnBrk="1"/>
          <a:r>
            <a:rPr lang="ko-KR" altLang="en-US" sz="180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젊은 세대의 온라인 선호</a:t>
          </a:r>
        </a:p>
      </dgm:t>
    </dgm:pt>
    <dgm:pt modelId="{96565F2F-8809-472E-9885-966CC04CB034}" type="parTrans" cxnId="{9E109BB3-639F-4CDB-8C3C-25A3650F3479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C50B5382-04AA-442A-B458-5F2AAB1C4DA5}" type="sibTrans" cxnId="{9E109BB3-639F-4CDB-8C3C-25A3650F3479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860B8C9D-B4F2-457C-9D1F-7C2C289DBDB4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중국 정부의 적극적 지원</a:t>
          </a:r>
        </a:p>
      </dgm:t>
    </dgm:pt>
    <dgm:pt modelId="{AADB27AA-9552-4FAC-B8C7-E608303C5602}" type="parTrans" cxnId="{2D3D9DF4-3D3F-431E-9B5F-86E2D680AC92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765991B8-FB3C-48F2-A96B-51BC5020821E}" type="sibTrans" cxnId="{2D3D9DF4-3D3F-431E-9B5F-86E2D680AC92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FD7EDB8F-B858-4264-8A7F-6966E7615EBE}" type="pres">
      <dgm:prSet presAssocID="{8B13D455-0F9F-4DF0-BE59-320111C288C7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FC1BC04-FB12-45E2-AE12-836E9AFCB2D8}" type="pres">
      <dgm:prSet presAssocID="{8B13D455-0F9F-4DF0-BE59-320111C288C7}" presName="Name1" presStyleCnt="0"/>
      <dgm:spPr/>
    </dgm:pt>
    <dgm:pt modelId="{3A5DAEDE-3EF2-4B85-9E74-266BEC427B54}" type="pres">
      <dgm:prSet presAssocID="{8B13D455-0F9F-4DF0-BE59-320111C288C7}" presName="cycle" presStyleCnt="0"/>
      <dgm:spPr/>
    </dgm:pt>
    <dgm:pt modelId="{EED855B2-F767-4CCF-808F-68090B1A88ED}" type="pres">
      <dgm:prSet presAssocID="{8B13D455-0F9F-4DF0-BE59-320111C288C7}" presName="srcNode" presStyleLbl="node1" presStyleIdx="0" presStyleCnt="4"/>
      <dgm:spPr/>
    </dgm:pt>
    <dgm:pt modelId="{56A7404C-D5B4-4E62-8054-C4FCFAA42CBE}" type="pres">
      <dgm:prSet presAssocID="{8B13D455-0F9F-4DF0-BE59-320111C288C7}" presName="conn" presStyleLbl="parChTrans1D2" presStyleIdx="0" presStyleCnt="1"/>
      <dgm:spPr/>
      <dgm:t>
        <a:bodyPr/>
        <a:lstStyle/>
        <a:p>
          <a:pPr latinLnBrk="1"/>
          <a:endParaRPr lang="ko-KR" altLang="en-US"/>
        </a:p>
      </dgm:t>
    </dgm:pt>
    <dgm:pt modelId="{D45C7F9B-51FA-4578-8320-AA60722045FD}" type="pres">
      <dgm:prSet presAssocID="{8B13D455-0F9F-4DF0-BE59-320111C288C7}" presName="extraNode" presStyleLbl="node1" presStyleIdx="0" presStyleCnt="4"/>
      <dgm:spPr/>
    </dgm:pt>
    <dgm:pt modelId="{476F09C0-C24B-4868-A44A-038ECCBC7983}" type="pres">
      <dgm:prSet presAssocID="{8B13D455-0F9F-4DF0-BE59-320111C288C7}" presName="dstNode" presStyleLbl="node1" presStyleIdx="0" presStyleCnt="4"/>
      <dgm:spPr/>
    </dgm:pt>
    <dgm:pt modelId="{C04152E1-35B2-4C74-B0D5-49B31537FB05}" type="pres">
      <dgm:prSet presAssocID="{58AD5275-0A45-490C-B177-C79C9F3E562D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605DE28-7DC0-47A9-BE8A-2C918D79AB6F}" type="pres">
      <dgm:prSet presAssocID="{58AD5275-0A45-490C-B177-C79C9F3E562D}" presName="accent_1" presStyleCnt="0"/>
      <dgm:spPr/>
    </dgm:pt>
    <dgm:pt modelId="{1C07B751-4046-4324-8B41-B065ADC1547B}" type="pres">
      <dgm:prSet presAssocID="{58AD5275-0A45-490C-B177-C79C9F3E562D}" presName="accentRepeatNode" presStyleLbl="solidFgAcc1" presStyleIdx="0" presStyleCnt="4"/>
      <dgm:spPr/>
    </dgm:pt>
    <dgm:pt modelId="{96F585C0-B1E9-4D67-92CB-40D2FE06B198}" type="pres">
      <dgm:prSet presAssocID="{C506C5FD-20E7-41AD-9911-04625AEFA0D3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626D406-C94D-4EA9-9EF7-655FFCF3E5EA}" type="pres">
      <dgm:prSet presAssocID="{C506C5FD-20E7-41AD-9911-04625AEFA0D3}" presName="accent_2" presStyleCnt="0"/>
      <dgm:spPr/>
    </dgm:pt>
    <dgm:pt modelId="{ABEB7ABC-3B8F-4803-8ED9-80B9B5C53C51}" type="pres">
      <dgm:prSet presAssocID="{C506C5FD-20E7-41AD-9911-04625AEFA0D3}" presName="accentRepeatNode" presStyleLbl="solidFgAcc1" presStyleIdx="1" presStyleCnt="4"/>
      <dgm:spPr/>
    </dgm:pt>
    <dgm:pt modelId="{38653652-1CDC-4F9E-83F2-A11E21A18347}" type="pres">
      <dgm:prSet presAssocID="{C2B9E6EF-5D4A-4F84-81D7-926F91F0582F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16988C5-94CE-4058-B7AE-276FB284032C}" type="pres">
      <dgm:prSet presAssocID="{C2B9E6EF-5D4A-4F84-81D7-926F91F0582F}" presName="accent_3" presStyleCnt="0"/>
      <dgm:spPr/>
    </dgm:pt>
    <dgm:pt modelId="{F1E5777F-365A-4694-B6FA-23A5FCB4C009}" type="pres">
      <dgm:prSet presAssocID="{C2B9E6EF-5D4A-4F84-81D7-926F91F0582F}" presName="accentRepeatNode" presStyleLbl="solidFgAcc1" presStyleIdx="2" presStyleCnt="4"/>
      <dgm:spPr/>
    </dgm:pt>
    <dgm:pt modelId="{874B4279-6A11-4679-91CE-2FC9581B2092}" type="pres">
      <dgm:prSet presAssocID="{860B8C9D-B4F2-457C-9D1F-7C2C289DBDB4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CA8F15E-9BFE-40BA-B443-49B58B72C897}" type="pres">
      <dgm:prSet presAssocID="{860B8C9D-B4F2-457C-9D1F-7C2C289DBDB4}" presName="accent_4" presStyleCnt="0"/>
      <dgm:spPr/>
    </dgm:pt>
    <dgm:pt modelId="{564C157D-71FA-4E46-BA19-8D987E3624F2}" type="pres">
      <dgm:prSet presAssocID="{860B8C9D-B4F2-457C-9D1F-7C2C289DBDB4}" presName="accentRepeatNode" presStyleLbl="solidFgAcc1" presStyleIdx="3" presStyleCnt="4"/>
      <dgm:spPr/>
    </dgm:pt>
  </dgm:ptLst>
  <dgm:cxnLst>
    <dgm:cxn modelId="{9E109BB3-639F-4CDB-8C3C-25A3650F3479}" srcId="{8B13D455-0F9F-4DF0-BE59-320111C288C7}" destId="{C2B9E6EF-5D4A-4F84-81D7-926F91F0582F}" srcOrd="2" destOrd="0" parTransId="{96565F2F-8809-472E-9885-966CC04CB034}" sibTransId="{C50B5382-04AA-442A-B458-5F2AAB1C4DA5}"/>
    <dgm:cxn modelId="{7621AD62-4784-40D3-BE2F-543C8D0DBC75}" srcId="{8B13D455-0F9F-4DF0-BE59-320111C288C7}" destId="{C506C5FD-20E7-41AD-9911-04625AEFA0D3}" srcOrd="1" destOrd="0" parTransId="{2E94AFC2-0E79-4063-96AC-1D7CE6F7D1F1}" sibTransId="{C0DDED96-1824-458D-A2C4-1A164B0E1BAF}"/>
    <dgm:cxn modelId="{2BC2741F-6002-49E3-8799-4AD6834A6C41}" type="presOf" srcId="{C2B9E6EF-5D4A-4F84-81D7-926F91F0582F}" destId="{38653652-1CDC-4F9E-83F2-A11E21A18347}" srcOrd="0" destOrd="0" presId="urn:microsoft.com/office/officeart/2008/layout/VerticalCurvedList"/>
    <dgm:cxn modelId="{840D55A8-F802-44B5-9530-A7C090C8884B}" srcId="{8B13D455-0F9F-4DF0-BE59-320111C288C7}" destId="{58AD5275-0A45-490C-B177-C79C9F3E562D}" srcOrd="0" destOrd="0" parTransId="{915086FB-B693-4B5F-B0CF-66B56B4CC3BA}" sibTransId="{241295B1-666B-4459-A979-F1B0893EF847}"/>
    <dgm:cxn modelId="{2D3D9DF4-3D3F-431E-9B5F-86E2D680AC92}" srcId="{8B13D455-0F9F-4DF0-BE59-320111C288C7}" destId="{860B8C9D-B4F2-457C-9D1F-7C2C289DBDB4}" srcOrd="3" destOrd="0" parTransId="{AADB27AA-9552-4FAC-B8C7-E608303C5602}" sibTransId="{765991B8-FB3C-48F2-A96B-51BC5020821E}"/>
    <dgm:cxn modelId="{E30C671A-E800-4364-9722-4DF2C820E033}" type="presOf" srcId="{C506C5FD-20E7-41AD-9911-04625AEFA0D3}" destId="{96F585C0-B1E9-4D67-92CB-40D2FE06B198}" srcOrd="0" destOrd="0" presId="urn:microsoft.com/office/officeart/2008/layout/VerticalCurvedList"/>
    <dgm:cxn modelId="{F772789F-C4DA-4D0D-A186-C13733A8A634}" type="presOf" srcId="{58AD5275-0A45-490C-B177-C79C9F3E562D}" destId="{C04152E1-35B2-4C74-B0D5-49B31537FB05}" srcOrd="0" destOrd="0" presId="urn:microsoft.com/office/officeart/2008/layout/VerticalCurvedList"/>
    <dgm:cxn modelId="{935CF85B-EF58-4518-9A7B-397B0BE50D93}" type="presOf" srcId="{860B8C9D-B4F2-457C-9D1F-7C2C289DBDB4}" destId="{874B4279-6A11-4679-91CE-2FC9581B2092}" srcOrd="0" destOrd="0" presId="urn:microsoft.com/office/officeart/2008/layout/VerticalCurvedList"/>
    <dgm:cxn modelId="{E4654CEA-8219-40A5-A871-CF8EE2CE1332}" type="presOf" srcId="{8B13D455-0F9F-4DF0-BE59-320111C288C7}" destId="{FD7EDB8F-B858-4264-8A7F-6966E7615EBE}" srcOrd="0" destOrd="0" presId="urn:microsoft.com/office/officeart/2008/layout/VerticalCurvedList"/>
    <dgm:cxn modelId="{DB544E40-B543-4D57-A8C5-2E5A5DFAEC12}" type="presOf" srcId="{241295B1-666B-4459-A979-F1B0893EF847}" destId="{56A7404C-D5B4-4E62-8054-C4FCFAA42CBE}" srcOrd="0" destOrd="0" presId="urn:microsoft.com/office/officeart/2008/layout/VerticalCurvedList"/>
    <dgm:cxn modelId="{91B6F580-116B-457A-84C2-51D7A994FC2F}" type="presParOf" srcId="{FD7EDB8F-B858-4264-8A7F-6966E7615EBE}" destId="{1FC1BC04-FB12-45E2-AE12-836E9AFCB2D8}" srcOrd="0" destOrd="0" presId="urn:microsoft.com/office/officeart/2008/layout/VerticalCurvedList"/>
    <dgm:cxn modelId="{D8CBA6EB-8496-4E8C-9973-AE9D650391C1}" type="presParOf" srcId="{1FC1BC04-FB12-45E2-AE12-836E9AFCB2D8}" destId="{3A5DAEDE-3EF2-4B85-9E74-266BEC427B54}" srcOrd="0" destOrd="0" presId="urn:microsoft.com/office/officeart/2008/layout/VerticalCurvedList"/>
    <dgm:cxn modelId="{6647851F-67C1-43E1-86A3-7D23733EEC58}" type="presParOf" srcId="{3A5DAEDE-3EF2-4B85-9E74-266BEC427B54}" destId="{EED855B2-F767-4CCF-808F-68090B1A88ED}" srcOrd="0" destOrd="0" presId="urn:microsoft.com/office/officeart/2008/layout/VerticalCurvedList"/>
    <dgm:cxn modelId="{68ED8AEE-9A58-47F9-BA98-3F845768E8D9}" type="presParOf" srcId="{3A5DAEDE-3EF2-4B85-9E74-266BEC427B54}" destId="{56A7404C-D5B4-4E62-8054-C4FCFAA42CBE}" srcOrd="1" destOrd="0" presId="urn:microsoft.com/office/officeart/2008/layout/VerticalCurvedList"/>
    <dgm:cxn modelId="{2A1B19AD-500D-4584-A233-EC8E6AB1AE25}" type="presParOf" srcId="{3A5DAEDE-3EF2-4B85-9E74-266BEC427B54}" destId="{D45C7F9B-51FA-4578-8320-AA60722045FD}" srcOrd="2" destOrd="0" presId="urn:microsoft.com/office/officeart/2008/layout/VerticalCurvedList"/>
    <dgm:cxn modelId="{44C64BC4-55A0-42DE-AA9B-E8DBE521FB34}" type="presParOf" srcId="{3A5DAEDE-3EF2-4B85-9E74-266BEC427B54}" destId="{476F09C0-C24B-4868-A44A-038ECCBC7983}" srcOrd="3" destOrd="0" presId="urn:microsoft.com/office/officeart/2008/layout/VerticalCurvedList"/>
    <dgm:cxn modelId="{6DEBE4BD-E6DA-4BC3-A26A-BE922BBD3052}" type="presParOf" srcId="{1FC1BC04-FB12-45E2-AE12-836E9AFCB2D8}" destId="{C04152E1-35B2-4C74-B0D5-49B31537FB05}" srcOrd="1" destOrd="0" presId="urn:microsoft.com/office/officeart/2008/layout/VerticalCurvedList"/>
    <dgm:cxn modelId="{F4F88F88-4557-4EAE-A19D-40F47686C719}" type="presParOf" srcId="{1FC1BC04-FB12-45E2-AE12-836E9AFCB2D8}" destId="{C605DE28-7DC0-47A9-BE8A-2C918D79AB6F}" srcOrd="2" destOrd="0" presId="urn:microsoft.com/office/officeart/2008/layout/VerticalCurvedList"/>
    <dgm:cxn modelId="{E308E3B9-143C-4784-A940-7AF475B31CEB}" type="presParOf" srcId="{C605DE28-7DC0-47A9-BE8A-2C918D79AB6F}" destId="{1C07B751-4046-4324-8B41-B065ADC1547B}" srcOrd="0" destOrd="0" presId="urn:microsoft.com/office/officeart/2008/layout/VerticalCurvedList"/>
    <dgm:cxn modelId="{539CE2D8-B0FE-48BB-AF75-D45F259779C5}" type="presParOf" srcId="{1FC1BC04-FB12-45E2-AE12-836E9AFCB2D8}" destId="{96F585C0-B1E9-4D67-92CB-40D2FE06B198}" srcOrd="3" destOrd="0" presId="urn:microsoft.com/office/officeart/2008/layout/VerticalCurvedList"/>
    <dgm:cxn modelId="{3C77A4AE-E929-402E-AC03-0B1B18BBD82D}" type="presParOf" srcId="{1FC1BC04-FB12-45E2-AE12-836E9AFCB2D8}" destId="{F626D406-C94D-4EA9-9EF7-655FFCF3E5EA}" srcOrd="4" destOrd="0" presId="urn:microsoft.com/office/officeart/2008/layout/VerticalCurvedList"/>
    <dgm:cxn modelId="{6FF9C342-A4F3-4D9D-B9B6-511966F342C1}" type="presParOf" srcId="{F626D406-C94D-4EA9-9EF7-655FFCF3E5EA}" destId="{ABEB7ABC-3B8F-4803-8ED9-80B9B5C53C51}" srcOrd="0" destOrd="0" presId="urn:microsoft.com/office/officeart/2008/layout/VerticalCurvedList"/>
    <dgm:cxn modelId="{4C6396C8-9AD4-4427-AD0C-6B662045BA30}" type="presParOf" srcId="{1FC1BC04-FB12-45E2-AE12-836E9AFCB2D8}" destId="{38653652-1CDC-4F9E-83F2-A11E21A18347}" srcOrd="5" destOrd="0" presId="urn:microsoft.com/office/officeart/2008/layout/VerticalCurvedList"/>
    <dgm:cxn modelId="{CFE6C225-ED22-4DE4-8A5B-07A04604CE48}" type="presParOf" srcId="{1FC1BC04-FB12-45E2-AE12-836E9AFCB2D8}" destId="{D16988C5-94CE-4058-B7AE-276FB284032C}" srcOrd="6" destOrd="0" presId="urn:microsoft.com/office/officeart/2008/layout/VerticalCurvedList"/>
    <dgm:cxn modelId="{44E8F4B5-CD6B-4DFB-BAC5-FC8639932EE3}" type="presParOf" srcId="{D16988C5-94CE-4058-B7AE-276FB284032C}" destId="{F1E5777F-365A-4694-B6FA-23A5FCB4C009}" srcOrd="0" destOrd="0" presId="urn:microsoft.com/office/officeart/2008/layout/VerticalCurvedList"/>
    <dgm:cxn modelId="{5A9DDEFF-F5CA-4A5B-ACB4-B58D6B50A904}" type="presParOf" srcId="{1FC1BC04-FB12-45E2-AE12-836E9AFCB2D8}" destId="{874B4279-6A11-4679-91CE-2FC9581B2092}" srcOrd="7" destOrd="0" presId="urn:microsoft.com/office/officeart/2008/layout/VerticalCurvedList"/>
    <dgm:cxn modelId="{3F27FE54-7459-471B-8785-D896BF062884}" type="presParOf" srcId="{1FC1BC04-FB12-45E2-AE12-836E9AFCB2D8}" destId="{BCA8F15E-9BFE-40BA-B443-49B58B72C897}" srcOrd="8" destOrd="0" presId="urn:microsoft.com/office/officeart/2008/layout/VerticalCurvedList"/>
    <dgm:cxn modelId="{F136E88C-46C4-41B4-8DD1-CD9144879DD6}" type="presParOf" srcId="{BCA8F15E-9BFE-40BA-B443-49B58B72C897}" destId="{564C157D-71FA-4E46-BA19-8D987E3624F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A6D96A-B337-40A4-B1DD-1EF3E261E842}">
      <dsp:nvSpPr>
        <dsp:cNvPr id="0" name=""/>
        <dsp:cNvSpPr/>
      </dsp:nvSpPr>
      <dsp:spPr>
        <a:xfrm>
          <a:off x="1458591" y="161315"/>
          <a:ext cx="1295459" cy="6656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23</a:t>
          </a: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년 </a:t>
          </a:r>
          <a:r>
            <a:rPr lang="en-US" altLang="ko-KR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15</a:t>
          </a: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조</a:t>
          </a:r>
          <a:endParaRPr lang="en-US" altLang="ko-KR" sz="1800" kern="1200" dirty="0">
            <a:latin typeface="굴림" panose="020B0600000101010101" pitchFamily="50" charset="-127"/>
            <a:ea typeface="굴림" panose="020B0600000101010101" pitchFamily="50" charset="-127"/>
          </a:endParaRPr>
        </a:p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미국 두배</a:t>
          </a:r>
        </a:p>
      </dsp:txBody>
      <dsp:txXfrm>
        <a:off x="1478088" y="180812"/>
        <a:ext cx="1256465" cy="626678"/>
      </dsp:txXfrm>
    </dsp:sp>
    <dsp:sp modelId="{B93909DF-2F8C-4231-A101-C69D01EAA7F0}">
      <dsp:nvSpPr>
        <dsp:cNvPr id="0" name=""/>
        <dsp:cNvSpPr/>
      </dsp:nvSpPr>
      <dsp:spPr>
        <a:xfrm rot="3315833">
          <a:off x="2391254" y="957130"/>
          <a:ext cx="186842" cy="1653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800" kern="1200"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2440873" y="990210"/>
        <a:ext cx="87604" cy="99238"/>
      </dsp:txXfrm>
    </dsp:sp>
    <dsp:sp modelId="{69472987-DA82-46CD-931E-2F76FACD31E4}">
      <dsp:nvSpPr>
        <dsp:cNvPr id="0" name=""/>
        <dsp:cNvSpPr/>
      </dsp:nvSpPr>
      <dsp:spPr>
        <a:xfrm>
          <a:off x="2200344" y="1252670"/>
          <a:ext cx="1327177" cy="6682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1355300"/>
                <a:satOff val="50000"/>
                <a:lumOff val="-735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355300"/>
                <a:satOff val="50000"/>
                <a:lumOff val="-735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355300"/>
                <a:satOff val="50000"/>
                <a:lumOff val="-735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25</a:t>
          </a: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년</a:t>
          </a:r>
          <a:endParaRPr lang="en-US" altLang="ko-KR" sz="1800" kern="1200" dirty="0">
            <a:latin typeface="굴림" panose="020B0600000101010101" pitchFamily="50" charset="-127"/>
            <a:ea typeface="굴림" panose="020B0600000101010101" pitchFamily="50" charset="-127"/>
          </a:endParaRPr>
        </a:p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  </a:t>
          </a:r>
          <a:r>
            <a:rPr lang="en-US" altLang="ko-KR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20</a:t>
          </a:r>
          <a:r>
            <a:rPr lang="ko-KR" altLang="en-US" sz="1800" kern="1200" dirty="0" err="1">
              <a:latin typeface="굴림" panose="020B0600000101010101" pitchFamily="50" charset="-127"/>
              <a:ea typeface="굴림" panose="020B0600000101010101" pitchFamily="50" charset="-127"/>
            </a:rPr>
            <a:t>조달러</a:t>
          </a: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 </a:t>
          </a:r>
        </a:p>
      </dsp:txBody>
      <dsp:txXfrm>
        <a:off x="2219917" y="1272243"/>
        <a:ext cx="1288031" cy="629135"/>
      </dsp:txXfrm>
    </dsp:sp>
    <dsp:sp modelId="{F5F761C6-D1A3-4B71-A7B6-02BDB720D9BD}">
      <dsp:nvSpPr>
        <dsp:cNvPr id="0" name=""/>
        <dsp:cNvSpPr/>
      </dsp:nvSpPr>
      <dsp:spPr>
        <a:xfrm rot="10800000">
          <a:off x="1990147" y="1504111"/>
          <a:ext cx="186842" cy="1653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800" kern="1200"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 rot="10800000">
        <a:off x="2039766" y="1537191"/>
        <a:ext cx="87604" cy="99238"/>
      </dsp:txXfrm>
    </dsp:sp>
    <dsp:sp modelId="{978E667F-C921-406E-B4A8-1ECA5787C069}">
      <dsp:nvSpPr>
        <dsp:cNvPr id="0" name=""/>
        <dsp:cNvSpPr/>
      </dsp:nvSpPr>
      <dsp:spPr>
        <a:xfrm>
          <a:off x="639614" y="1250697"/>
          <a:ext cx="1327177" cy="6722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2710599"/>
                <a:satOff val="100000"/>
                <a:lumOff val="-1470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710599"/>
                <a:satOff val="100000"/>
                <a:lumOff val="-1470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710599"/>
                <a:satOff val="100000"/>
                <a:lumOff val="-1470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>
              <a:latin typeface="굴림" panose="020B0600000101010101" pitchFamily="50" charset="-127"/>
              <a:ea typeface="굴림" panose="020B0600000101010101" pitchFamily="50" charset="-127"/>
            </a:rPr>
            <a:t>전세계 </a:t>
          </a:r>
          <a:endParaRPr lang="en-US" altLang="ko-KR" sz="1800" kern="1200">
            <a:latin typeface="굴림" panose="020B0600000101010101" pitchFamily="50" charset="-127"/>
            <a:ea typeface="굴림" panose="020B0600000101010101" pitchFamily="50" charset="-127"/>
          </a:endParaRPr>
        </a:p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800" kern="1200">
              <a:latin typeface="굴림" panose="020B0600000101010101" pitchFamily="50" charset="-127"/>
              <a:ea typeface="굴림" panose="020B0600000101010101" pitchFamily="50" charset="-127"/>
            </a:rPr>
            <a:t>50%</a:t>
          </a:r>
          <a:r>
            <a:rPr lang="ko-KR" altLang="en-US" sz="1800" kern="1200">
              <a:latin typeface="굴림" panose="020B0600000101010101" pitchFamily="50" charset="-127"/>
              <a:ea typeface="굴림" panose="020B0600000101010101" pitchFamily="50" charset="-127"/>
            </a:rPr>
            <a:t>이상 </a:t>
          </a:r>
        </a:p>
      </dsp:txBody>
      <dsp:txXfrm>
        <a:off x="659303" y="1270386"/>
        <a:ext cx="1287799" cy="632849"/>
      </dsp:txXfrm>
    </dsp:sp>
    <dsp:sp modelId="{7A1DB553-3D99-418E-BDA3-61E5C3D33F84}">
      <dsp:nvSpPr>
        <dsp:cNvPr id="0" name=""/>
        <dsp:cNvSpPr/>
      </dsp:nvSpPr>
      <dsp:spPr>
        <a:xfrm rot="18378981">
          <a:off x="1612545" y="956143"/>
          <a:ext cx="186842" cy="16539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800" kern="1200"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1662164" y="989223"/>
        <a:ext cx="87604" cy="992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A7404C-D5B4-4E62-8054-C4FCFAA42CBE}">
      <dsp:nvSpPr>
        <dsp:cNvPr id="0" name=""/>
        <dsp:cNvSpPr/>
      </dsp:nvSpPr>
      <dsp:spPr>
        <a:xfrm>
          <a:off x="-2260468" y="-349598"/>
          <a:ext cx="2700349" cy="2700349"/>
        </a:xfrm>
        <a:prstGeom prst="blockArc">
          <a:avLst>
            <a:gd name="adj1" fmla="val 18900000"/>
            <a:gd name="adj2" fmla="val 2700000"/>
            <a:gd name="adj3" fmla="val 800"/>
          </a:avLst>
        </a:pr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4152E1-35B2-4C74-B0D5-49B31537FB05}">
      <dsp:nvSpPr>
        <dsp:cNvPr id="0" name=""/>
        <dsp:cNvSpPr/>
      </dsp:nvSpPr>
      <dsp:spPr>
        <a:xfrm>
          <a:off x="231140" y="153848"/>
          <a:ext cx="3047489" cy="307857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44362" tIns="45720" rIns="45720" bIns="4572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인터넷 및 모바일 급증</a:t>
          </a:r>
        </a:p>
      </dsp:txBody>
      <dsp:txXfrm>
        <a:off x="231140" y="153848"/>
        <a:ext cx="3047489" cy="307857"/>
      </dsp:txXfrm>
    </dsp:sp>
    <dsp:sp modelId="{1C07B751-4046-4324-8B41-B065ADC1547B}">
      <dsp:nvSpPr>
        <dsp:cNvPr id="0" name=""/>
        <dsp:cNvSpPr/>
      </dsp:nvSpPr>
      <dsp:spPr>
        <a:xfrm>
          <a:off x="38729" y="115366"/>
          <a:ext cx="384821" cy="3848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6F585C0-B1E9-4D67-92CB-40D2FE06B198}">
      <dsp:nvSpPr>
        <dsp:cNvPr id="0" name=""/>
        <dsp:cNvSpPr/>
      </dsp:nvSpPr>
      <dsp:spPr>
        <a:xfrm>
          <a:off x="407641" y="615714"/>
          <a:ext cx="2870988" cy="307857"/>
        </a:xfrm>
        <a:prstGeom prst="rect">
          <a:avLst/>
        </a:prstGeom>
        <a:gradFill rotWithShape="0">
          <a:gsLst>
            <a:gs pos="0">
              <a:schemeClr val="accent5">
                <a:hueOff val="-2252848"/>
                <a:satOff val="-5806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252848"/>
                <a:satOff val="-5806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252848"/>
                <a:satOff val="-5806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44362" tIns="45720" rIns="45720" bIns="4572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온라인 쇼핑 편리성 증가</a:t>
          </a:r>
        </a:p>
      </dsp:txBody>
      <dsp:txXfrm>
        <a:off x="407641" y="615714"/>
        <a:ext cx="2870988" cy="307857"/>
      </dsp:txXfrm>
    </dsp:sp>
    <dsp:sp modelId="{ABEB7ABC-3B8F-4803-8ED9-80B9B5C53C51}">
      <dsp:nvSpPr>
        <dsp:cNvPr id="0" name=""/>
        <dsp:cNvSpPr/>
      </dsp:nvSpPr>
      <dsp:spPr>
        <a:xfrm>
          <a:off x="215230" y="577232"/>
          <a:ext cx="384821" cy="3848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2252848"/>
              <a:satOff val="-5806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8653652-1CDC-4F9E-83F2-A11E21A18347}">
      <dsp:nvSpPr>
        <dsp:cNvPr id="0" name=""/>
        <dsp:cNvSpPr/>
      </dsp:nvSpPr>
      <dsp:spPr>
        <a:xfrm>
          <a:off x="407641" y="1077580"/>
          <a:ext cx="2870988" cy="307857"/>
        </a:xfrm>
        <a:prstGeom prst="rect">
          <a:avLst/>
        </a:prstGeom>
        <a:gradFill rotWithShape="0">
          <a:gsLst>
            <a:gs pos="0">
              <a:schemeClr val="accent5">
                <a:hueOff val="-4505695"/>
                <a:satOff val="-11613"/>
                <a:lumOff val="-784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505695"/>
                <a:satOff val="-11613"/>
                <a:lumOff val="-784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505695"/>
                <a:satOff val="-11613"/>
                <a:lumOff val="-784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44362" tIns="45720" rIns="45720" bIns="4572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젊은 세대의 온라인 선호</a:t>
          </a:r>
        </a:p>
      </dsp:txBody>
      <dsp:txXfrm>
        <a:off x="407641" y="1077580"/>
        <a:ext cx="2870988" cy="307857"/>
      </dsp:txXfrm>
    </dsp:sp>
    <dsp:sp modelId="{F1E5777F-365A-4694-B6FA-23A5FCB4C009}">
      <dsp:nvSpPr>
        <dsp:cNvPr id="0" name=""/>
        <dsp:cNvSpPr/>
      </dsp:nvSpPr>
      <dsp:spPr>
        <a:xfrm>
          <a:off x="215230" y="1039098"/>
          <a:ext cx="384821" cy="3848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4505695"/>
              <a:satOff val="-11613"/>
              <a:lumOff val="-7843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74B4279-6A11-4679-91CE-2FC9581B2092}">
      <dsp:nvSpPr>
        <dsp:cNvPr id="0" name=""/>
        <dsp:cNvSpPr/>
      </dsp:nvSpPr>
      <dsp:spPr>
        <a:xfrm>
          <a:off x="231140" y="1539446"/>
          <a:ext cx="3047489" cy="307857"/>
        </a:xfrm>
        <a:prstGeom prst="rect">
          <a:avLst/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44362" tIns="45720" rIns="45720" bIns="4572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중국 정부의 적극적 지원</a:t>
          </a:r>
        </a:p>
      </dsp:txBody>
      <dsp:txXfrm>
        <a:off x="231140" y="1539446"/>
        <a:ext cx="3047489" cy="307857"/>
      </dsp:txXfrm>
    </dsp:sp>
    <dsp:sp modelId="{564C157D-71FA-4E46-BA19-8D987E3624F2}">
      <dsp:nvSpPr>
        <dsp:cNvPr id="0" name=""/>
        <dsp:cNvSpPr/>
      </dsp:nvSpPr>
      <dsp:spPr>
        <a:xfrm>
          <a:off x="38729" y="1500964"/>
          <a:ext cx="384821" cy="3848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1A836-5903-4B5F-A3E3-7DF268CEE402}" type="datetimeFigureOut">
              <a:rPr lang="ko-KR" altLang="en-US" smtClean="0"/>
              <a:t>2024-07-13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6EACD-65A0-446B-9C59-DA263DA356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304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8C72-5831-47B0-9DE4-7055291F8DAD}" type="datetime1">
              <a:rPr lang="ko-KR" altLang="en-US" smtClean="0"/>
              <a:t>2024-07-13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809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0516-3FED-4EAF-B3BB-AD3A4F5610B4}" type="datetime1">
              <a:rPr lang="ko-KR" altLang="en-US" smtClean="0"/>
              <a:t>2024-07-13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300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8F79-A23E-4707-8772-9ECD61421F5C}" type="datetime1">
              <a:rPr lang="ko-KR" altLang="en-US" smtClean="0"/>
              <a:t>2024-07-13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837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188C-AEF5-41BA-8BE7-7F8ECDFB9E23}" type="datetime1">
              <a:rPr lang="ko-KR" altLang="en-US" smtClean="0"/>
              <a:t>2024-07-13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화살표: 갈매기형 수장 6">
            <a:extLst>
              <a:ext uri="{FF2B5EF4-FFF2-40B4-BE49-F238E27FC236}">
                <a16:creationId xmlns:a16="http://schemas.microsoft.com/office/drawing/2014/main" id="{78826A9A-0DBE-0ACF-6568-7C9CB550F00C}"/>
              </a:ext>
            </a:extLst>
          </p:cNvPr>
          <p:cNvSpPr/>
          <p:nvPr userDrawn="1"/>
        </p:nvSpPr>
        <p:spPr>
          <a:xfrm>
            <a:off x="0" y="552091"/>
            <a:ext cx="9906000" cy="552077"/>
          </a:xfrm>
          <a:prstGeom prst="chevron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화살표: 줄무늬가 있는 오른쪽 7">
            <a:extLst>
              <a:ext uri="{FF2B5EF4-FFF2-40B4-BE49-F238E27FC236}">
                <a16:creationId xmlns:a16="http://schemas.microsoft.com/office/drawing/2014/main" id="{D1D77CFF-0BA7-3DB1-B40E-051882735054}"/>
              </a:ext>
            </a:extLst>
          </p:cNvPr>
          <p:cNvSpPr/>
          <p:nvPr userDrawn="1"/>
        </p:nvSpPr>
        <p:spPr>
          <a:xfrm>
            <a:off x="681037" y="0"/>
            <a:ext cx="8543925" cy="1106424"/>
          </a:xfrm>
          <a:prstGeom prst="stripedRightArrow">
            <a:avLst>
              <a:gd name="adj1" fmla="val 65594"/>
              <a:gd name="adj2" fmla="val 50000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7" y="-2255"/>
            <a:ext cx="8543925" cy="1106424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BE607D10-1E2C-234D-78F4-2854D727D8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7B7B7D"/>
              </a:clrFrom>
              <a:clrTo>
                <a:srgbClr val="7B7B7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2920" y="6307694"/>
            <a:ext cx="1260158" cy="413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72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250B-E19F-4AD1-A4A4-73E4A8648F81}" type="datetime1">
              <a:rPr lang="ko-KR" altLang="en-US" smtClean="0"/>
              <a:t>2024-07-13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326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7AB8-4F8C-4926-A5BB-2C5E39402820}" type="datetime1">
              <a:rPr lang="ko-KR" altLang="en-US" smtClean="0"/>
              <a:t>2024-07-13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479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EEDB-E755-4516-902E-0E25DD270D2E}" type="datetime1">
              <a:rPr lang="ko-KR" altLang="en-US" smtClean="0"/>
              <a:t>2024-07-13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07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8081-4A06-4CEA-97E5-E6F24F2F4F9A}" type="datetime1">
              <a:rPr lang="ko-KR" altLang="en-US" smtClean="0"/>
              <a:t>2024-07-13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436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E2B65-D37D-446A-8B9A-42C33D21C6AF}" type="datetime1">
              <a:rPr lang="ko-KR" altLang="en-US" smtClean="0"/>
              <a:t>2024-07-13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21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2AB71-5A72-4654-B713-0DA1346CBB5B}" type="datetime1">
              <a:rPr lang="ko-KR" altLang="en-US" smtClean="0"/>
              <a:t>2024-07-13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281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3049-CDA3-4553-B447-179E5E1806D0}" type="datetime1">
              <a:rPr lang="ko-KR" altLang="en-US" smtClean="0"/>
              <a:t>2024-07-13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733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97A36-0F3C-4717-B914-DA0EF682EA43}" type="datetime1">
              <a:rPr lang="ko-KR" altLang="en-US" smtClean="0"/>
              <a:t>2024-07-13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80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순서도: 순차적 액세스 저장소 3">
            <a:extLst>
              <a:ext uri="{FF2B5EF4-FFF2-40B4-BE49-F238E27FC236}">
                <a16:creationId xmlns:a16="http://schemas.microsoft.com/office/drawing/2014/main" id="{C0F427AA-D30F-388D-9523-FDA0749BB0D1}"/>
              </a:ext>
            </a:extLst>
          </p:cNvPr>
          <p:cNvSpPr/>
          <p:nvPr/>
        </p:nvSpPr>
        <p:spPr>
          <a:xfrm>
            <a:off x="1" y="0"/>
            <a:ext cx="4953000" cy="6858000"/>
          </a:xfrm>
          <a:prstGeom prst="flowChartMagneticTape">
            <a:avLst/>
          </a:prstGeom>
          <a:blipFill dpi="0" rotWithShape="1">
            <a:blip r:embed="rId2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accent1">
                <a:shade val="15000"/>
              </a:schemeClr>
            </a:solidFill>
          </a:ln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5B2620-2064-35D7-54E7-1493F598424E}"/>
              </a:ext>
            </a:extLst>
          </p:cNvPr>
          <p:cNvSpPr txBox="1"/>
          <p:nvPr/>
        </p:nvSpPr>
        <p:spPr>
          <a:xfrm>
            <a:off x="1397000" y="2307771"/>
            <a:ext cx="7111999" cy="1386774"/>
          </a:xfrm>
          <a:prstGeom prst="rect">
            <a:avLst/>
          </a:prstGeom>
          <a:noFill/>
        </p:spPr>
        <p:txBody>
          <a:bodyPr wrap="square" rtlCol="0">
            <a:prstTxWarp prst="textChevron">
              <a:avLst/>
            </a:prstTxWarp>
            <a:spAutoFit/>
          </a:bodyPr>
          <a:lstStyle/>
          <a:p>
            <a:r>
              <a:rPr lang="en-US" altLang="ko-KR" b="1" i="0" dirty="0">
                <a:solidFill>
                  <a:srgbClr val="1F1F1F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Electronic </a:t>
            </a:r>
            <a:r>
              <a:rPr lang="en-US" altLang="ko-KR" b="1" dirty="0">
                <a:solidFill>
                  <a:srgbClr val="1F1F1F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C</a:t>
            </a:r>
            <a:r>
              <a:rPr lang="en-US" altLang="ko-KR" b="1" i="0" dirty="0">
                <a:solidFill>
                  <a:srgbClr val="1F1F1F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ommerce</a:t>
            </a:r>
            <a:endParaRPr lang="ko-KR" altLang="en-US" b="1" dirty="0">
              <a:effectLst>
                <a:reflection blurRad="6350" stA="50000" endA="300" endPos="50000" dist="29997" dir="5400000" sy="-100000" algn="bl" rotWithShape="0"/>
              </a:effectLst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259253AA-6E06-5A1F-9792-87093D52011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7C7C7E"/>
              </a:clrFrom>
              <a:clrTo>
                <a:srgbClr val="7C7C7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6726" y="6255258"/>
            <a:ext cx="1426874" cy="468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0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5A09708-829D-3478-73EF-54DB9FE8A00F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notchedRightArrow">
            <a:avLst/>
          </a:prstGeom>
        </p:spPr>
        <p:txBody>
          <a:bodyPr>
            <a:noAutofit/>
          </a:bodyPr>
          <a:lstStyle/>
          <a:p>
            <a:r>
              <a:rPr lang="ko-KR" altLang="en-US" dirty="0"/>
              <a:t>목차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1FEAE55-1655-B40C-89EC-7F69220FC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02512" y="6337136"/>
            <a:ext cx="2228850" cy="365125"/>
          </a:xfrm>
        </p:spPr>
        <p:txBody>
          <a:bodyPr/>
          <a:lstStyle/>
          <a:p>
            <a:fld id="{B391C14E-ADBB-4C2F-9626-3E6F69969DC2}" type="slidenum">
              <a:rPr lang="ko-KR" altLang="en-US" smtClean="0"/>
              <a:t>2</a:t>
            </a:fld>
            <a:endParaRPr lang="ko-KR" altLang="en-US"/>
          </a:p>
        </p:txBody>
      </p:sp>
      <p:sp>
        <p:nvSpPr>
          <p:cNvPr id="5" name="L 도형 4">
            <a:extLst>
              <a:ext uri="{FF2B5EF4-FFF2-40B4-BE49-F238E27FC236}">
                <a16:creationId xmlns:a16="http://schemas.microsoft.com/office/drawing/2014/main" id="{DC25254D-2A2A-475B-2C48-1E7E0EAD0503}"/>
              </a:ext>
            </a:extLst>
          </p:cNvPr>
          <p:cNvSpPr/>
          <p:nvPr/>
        </p:nvSpPr>
        <p:spPr>
          <a:xfrm flipH="1">
            <a:off x="2777980" y="1976581"/>
            <a:ext cx="6289963" cy="365125"/>
          </a:xfrm>
          <a:prstGeom prst="corner">
            <a:avLst>
              <a:gd name="adj1" fmla="val 50000"/>
              <a:gd name="adj2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순서도: 지연 5">
            <a:extLst>
              <a:ext uri="{FF2B5EF4-FFF2-40B4-BE49-F238E27FC236}">
                <a16:creationId xmlns:a16="http://schemas.microsoft.com/office/drawing/2014/main" id="{CFAF51C2-D1D4-0B2D-4E18-056B1548353B}"/>
              </a:ext>
            </a:extLst>
          </p:cNvPr>
          <p:cNvSpPr/>
          <p:nvPr/>
        </p:nvSpPr>
        <p:spPr>
          <a:xfrm>
            <a:off x="2447636" y="1450109"/>
            <a:ext cx="1717963" cy="886690"/>
          </a:xfrm>
          <a:prstGeom prst="flowChartDelay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>
                <a:latin typeface="돋움" panose="020B0600000101010101" pitchFamily="50" charset="-127"/>
                <a:ea typeface="돋움" panose="020B0600000101010101" pitchFamily="50" charset="-127"/>
              </a:rPr>
              <a:t>1</a:t>
            </a:r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7" name="L 도형 6">
            <a:extLst>
              <a:ext uri="{FF2B5EF4-FFF2-40B4-BE49-F238E27FC236}">
                <a16:creationId xmlns:a16="http://schemas.microsoft.com/office/drawing/2014/main" id="{1FE1D00B-9711-6C3E-CB1C-DD04BE6F9989}"/>
              </a:ext>
            </a:extLst>
          </p:cNvPr>
          <p:cNvSpPr/>
          <p:nvPr/>
        </p:nvSpPr>
        <p:spPr>
          <a:xfrm flipH="1">
            <a:off x="2777980" y="3195779"/>
            <a:ext cx="6289963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" name="순서도: 지연 7">
            <a:extLst>
              <a:ext uri="{FF2B5EF4-FFF2-40B4-BE49-F238E27FC236}">
                <a16:creationId xmlns:a16="http://schemas.microsoft.com/office/drawing/2014/main" id="{8BAB1C8F-9CCB-A28A-57D3-798D64491AA1}"/>
              </a:ext>
            </a:extLst>
          </p:cNvPr>
          <p:cNvSpPr/>
          <p:nvPr/>
        </p:nvSpPr>
        <p:spPr>
          <a:xfrm>
            <a:off x="2447636" y="2669307"/>
            <a:ext cx="1717963" cy="886690"/>
          </a:xfrm>
          <a:prstGeom prst="flowChartDelay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>
                <a:latin typeface="돋움" panose="020B0600000101010101" pitchFamily="50" charset="-127"/>
                <a:ea typeface="돋움" panose="020B0600000101010101" pitchFamily="50" charset="-127"/>
              </a:rPr>
              <a:t>2</a:t>
            </a:r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" name="L 도형 8">
            <a:extLst>
              <a:ext uri="{FF2B5EF4-FFF2-40B4-BE49-F238E27FC236}">
                <a16:creationId xmlns:a16="http://schemas.microsoft.com/office/drawing/2014/main" id="{51C73BC7-992B-1809-F475-3114A07B0DE9}"/>
              </a:ext>
            </a:extLst>
          </p:cNvPr>
          <p:cNvSpPr/>
          <p:nvPr/>
        </p:nvSpPr>
        <p:spPr>
          <a:xfrm flipH="1">
            <a:off x="2777980" y="4414394"/>
            <a:ext cx="6289963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0" name="순서도: 지연 9">
            <a:extLst>
              <a:ext uri="{FF2B5EF4-FFF2-40B4-BE49-F238E27FC236}">
                <a16:creationId xmlns:a16="http://schemas.microsoft.com/office/drawing/2014/main" id="{BA92389F-9D77-50B9-E45F-8BF5FAAC72A9}"/>
              </a:ext>
            </a:extLst>
          </p:cNvPr>
          <p:cNvSpPr/>
          <p:nvPr/>
        </p:nvSpPr>
        <p:spPr>
          <a:xfrm>
            <a:off x="2447636" y="3887922"/>
            <a:ext cx="1717963" cy="886690"/>
          </a:xfrm>
          <a:prstGeom prst="flowChartDelay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>
                <a:latin typeface="돋움" panose="020B0600000101010101" pitchFamily="50" charset="-127"/>
                <a:ea typeface="돋움" panose="020B0600000101010101" pitchFamily="50" charset="-127"/>
              </a:rPr>
              <a:t>3</a:t>
            </a:r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1" name="L 도형 10">
            <a:extLst>
              <a:ext uri="{FF2B5EF4-FFF2-40B4-BE49-F238E27FC236}">
                <a16:creationId xmlns:a16="http://schemas.microsoft.com/office/drawing/2014/main" id="{13EB4D46-62CA-450D-C613-31E3B56DA885}"/>
              </a:ext>
            </a:extLst>
          </p:cNvPr>
          <p:cNvSpPr/>
          <p:nvPr/>
        </p:nvSpPr>
        <p:spPr>
          <a:xfrm flipH="1">
            <a:off x="2777980" y="5628102"/>
            <a:ext cx="6289963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2" name="순서도: 지연 11">
            <a:extLst>
              <a:ext uri="{FF2B5EF4-FFF2-40B4-BE49-F238E27FC236}">
                <a16:creationId xmlns:a16="http://schemas.microsoft.com/office/drawing/2014/main" id="{BBC2AEA2-6AAC-320D-C41F-5195994F916F}"/>
              </a:ext>
            </a:extLst>
          </p:cNvPr>
          <p:cNvSpPr/>
          <p:nvPr/>
        </p:nvSpPr>
        <p:spPr>
          <a:xfrm>
            <a:off x="2447636" y="5101630"/>
            <a:ext cx="1717963" cy="886690"/>
          </a:xfrm>
          <a:prstGeom prst="flowChartDelay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>
                <a:latin typeface="돋움" panose="020B0600000101010101" pitchFamily="50" charset="-127"/>
                <a:ea typeface="돋움" panose="020B0600000101010101" pitchFamily="50" charset="-127"/>
              </a:rPr>
              <a:t>4</a:t>
            </a:r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07E565-B194-55DA-736D-BF425178C657}"/>
              </a:ext>
            </a:extLst>
          </p:cNvPr>
          <p:cNvSpPr txBox="1"/>
          <p:nvPr/>
        </p:nvSpPr>
        <p:spPr>
          <a:xfrm>
            <a:off x="4368644" y="1690117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err="1">
                <a:latin typeface="돋움" panose="020B0600000101010101" pitchFamily="50" charset="-127"/>
                <a:ea typeface="돋움" panose="020B0600000101010101" pitchFamily="50" charset="-127"/>
              </a:rPr>
              <a:t>이커머스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5B09A5-BB51-97A3-B648-D2196249C3B2}"/>
              </a:ext>
            </a:extLst>
          </p:cNvPr>
          <p:cNvSpPr txBox="1"/>
          <p:nvPr/>
        </p:nvSpPr>
        <p:spPr>
          <a:xfrm>
            <a:off x="4368644" y="2907021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오프라인 쇼핑과 </a:t>
            </a:r>
            <a:r>
              <a:rPr lang="ko-KR" altLang="en-US" sz="2400" dirty="0" err="1">
                <a:latin typeface="돋움" panose="020B0600000101010101" pitchFamily="50" charset="-127"/>
                <a:ea typeface="돋움" panose="020B0600000101010101" pitchFamily="50" charset="-127"/>
              </a:rPr>
              <a:t>이커머스</a:t>
            </a:r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2C2F9D-2C44-1A64-4EDC-D8D9022321F5}"/>
              </a:ext>
            </a:extLst>
          </p:cNvPr>
          <p:cNvSpPr txBox="1"/>
          <p:nvPr/>
        </p:nvSpPr>
        <p:spPr>
          <a:xfrm>
            <a:off x="4368644" y="4123925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  <a:hlinkClick r:id="rId2" action="ppaction://hlinksldjump"/>
              </a:rPr>
              <a:t>중국 온라인 판매액 규모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57E2FF-F346-CE47-7E23-E7B4194FF9AE}"/>
              </a:ext>
            </a:extLst>
          </p:cNvPr>
          <p:cNvSpPr txBox="1"/>
          <p:nvPr/>
        </p:nvSpPr>
        <p:spPr>
          <a:xfrm>
            <a:off x="4368644" y="5340828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중국 </a:t>
            </a:r>
            <a:r>
              <a:rPr lang="ko-KR" altLang="en-US" sz="2400" dirty="0" err="1">
                <a:latin typeface="돋움" panose="020B0600000101010101" pitchFamily="50" charset="-127"/>
                <a:ea typeface="돋움" panose="020B0600000101010101" pitchFamily="50" charset="-127"/>
              </a:rPr>
              <a:t>이커머스</a:t>
            </a:r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 성장과 피해</a:t>
            </a:r>
          </a:p>
        </p:txBody>
      </p:sp>
      <p:pic>
        <p:nvPicPr>
          <p:cNvPr id="13" name="그림 12" descr="그림, 화분, 예술이(가) 표시된 사진&#10;&#10;자동 생성된 설명">
            <a:extLst>
              <a:ext uri="{FF2B5EF4-FFF2-40B4-BE49-F238E27FC236}">
                <a16:creationId xmlns:a16="http://schemas.microsoft.com/office/drawing/2014/main" id="{660429F3-5B28-90C5-9398-1D830BA3BEA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1" t="35391" r="50000" b="37688"/>
          <a:stretch/>
        </p:blipFill>
        <p:spPr>
          <a:xfrm>
            <a:off x="226380" y="1459782"/>
            <a:ext cx="2018211" cy="1469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33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8B6CFEC-3E57-99FA-AA41-F5A01CE54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 err="1"/>
              <a:t>이커머스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B149B15-472C-5861-6849-6327F010E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7" y="1511588"/>
            <a:ext cx="8543925" cy="2238375"/>
          </a:xfrm>
        </p:spPr>
        <p:txBody>
          <a:bodyPr>
            <a:noAutofit/>
          </a:bodyPr>
          <a:lstStyle/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0" lang="ko-KR" altLang="ko-KR" sz="2400" b="1" i="0" u="none" strike="noStrike" cap="none" normalizeH="0" baseline="0" dirty="0" err="1">
                <a:ln>
                  <a:noFill/>
                </a:ln>
                <a:solidFill>
                  <a:srgbClr val="1F1F1F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E-commerce</a:t>
            </a:r>
            <a:endParaRPr lang="en-US" alt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 indent="-327025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kumimoji="0" lang="en-US" altLang="ko-KR" sz="2000" b="0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The act of buying and selling goods and services</a:t>
            </a:r>
            <a:br>
              <a:rPr kumimoji="0" lang="en-US" altLang="ko-KR" sz="2000" b="0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</a:br>
            <a:r>
              <a:rPr kumimoji="0" lang="en-US" altLang="ko-KR" sz="2000" b="0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through the Internet or computer networks and</a:t>
            </a:r>
            <a:br>
              <a:rPr kumimoji="0" lang="en-US" altLang="ko-KR" sz="2000" b="0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</a:br>
            <a:r>
              <a:rPr kumimoji="0" lang="en-US" altLang="ko-KR" sz="2000" b="0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trading through online platforms</a:t>
            </a:r>
            <a:endParaRPr kumimoji="0" lang="ko-KR" altLang="ko-KR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D63B84-0899-6BFE-5C83-238BBC692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3</a:t>
            </a:fld>
            <a:endParaRPr lang="ko-KR" altLang="en-US"/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615DB4C9-BFAB-7EBA-9244-28FDB8C19890}"/>
              </a:ext>
            </a:extLst>
          </p:cNvPr>
          <p:cNvSpPr txBox="1">
            <a:spLocks/>
          </p:cNvSpPr>
          <p:nvPr/>
        </p:nvSpPr>
        <p:spPr>
          <a:xfrm>
            <a:off x="681037" y="3553097"/>
            <a:ext cx="8543925" cy="26354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2400" b="1" dirty="0" err="1">
                <a:latin typeface="굴림" panose="020B0600000101010101" pitchFamily="50" charset="-127"/>
                <a:ea typeface="굴림" panose="020B0600000101010101" pitchFamily="50" charset="-127"/>
              </a:rPr>
              <a:t>이커머스</a:t>
            </a:r>
            <a:endParaRPr lang="en-US" alt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 indent="-327025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“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전자 상거래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”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의 약자로 인터넷이나 컴퓨터 네트워크를 통해 상품과 서비스를 사고 파는 행위를 의미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</a:p>
          <a:p>
            <a:pPr lvl="1" indent="-327025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온라인 플랫폼을 통해 시간과 장소의 제약 없이 편리하게 쇼핑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AA71D4BF-A0D1-ED5E-5C9C-F6997878329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655295" y="2009794"/>
            <a:ext cx="1787380" cy="137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44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눈물 방울 5">
            <a:extLst>
              <a:ext uri="{FF2B5EF4-FFF2-40B4-BE49-F238E27FC236}">
                <a16:creationId xmlns:a16="http://schemas.microsoft.com/office/drawing/2014/main" id="{166EE601-2246-7167-DCE2-9D5015902333}"/>
              </a:ext>
            </a:extLst>
          </p:cNvPr>
          <p:cNvSpPr/>
          <p:nvPr/>
        </p:nvSpPr>
        <p:spPr>
          <a:xfrm>
            <a:off x="240144" y="2529533"/>
            <a:ext cx="1348510" cy="1140688"/>
          </a:xfrm>
          <a:prstGeom prst="teardrop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상품</a:t>
            </a:r>
          </a:p>
        </p:txBody>
      </p:sp>
      <p:sp>
        <p:nvSpPr>
          <p:cNvPr id="7" name="눈물 방울 6">
            <a:extLst>
              <a:ext uri="{FF2B5EF4-FFF2-40B4-BE49-F238E27FC236}">
                <a16:creationId xmlns:a16="http://schemas.microsoft.com/office/drawing/2014/main" id="{58BCB60F-9E12-5B78-52FC-3FD724834027}"/>
              </a:ext>
            </a:extLst>
          </p:cNvPr>
          <p:cNvSpPr/>
          <p:nvPr/>
        </p:nvSpPr>
        <p:spPr>
          <a:xfrm>
            <a:off x="240144" y="3670221"/>
            <a:ext cx="1348510" cy="1108365"/>
          </a:xfrm>
          <a:prstGeom prst="teardrop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가격</a:t>
            </a:r>
          </a:p>
        </p:txBody>
      </p:sp>
      <p:sp>
        <p:nvSpPr>
          <p:cNvPr id="8" name="눈물 방울 7">
            <a:extLst>
              <a:ext uri="{FF2B5EF4-FFF2-40B4-BE49-F238E27FC236}">
                <a16:creationId xmlns:a16="http://schemas.microsoft.com/office/drawing/2014/main" id="{7EA6030C-C764-7AC1-17BC-2F5139255958}"/>
              </a:ext>
            </a:extLst>
          </p:cNvPr>
          <p:cNvSpPr/>
          <p:nvPr/>
        </p:nvSpPr>
        <p:spPr>
          <a:xfrm>
            <a:off x="240144" y="4787822"/>
            <a:ext cx="1348510" cy="1108365"/>
          </a:xfrm>
          <a:prstGeom prst="teardrop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배송</a:t>
            </a:r>
          </a:p>
        </p:txBody>
      </p:sp>
      <p:sp>
        <p:nvSpPr>
          <p:cNvPr id="9" name="화살표: 오각형 8">
            <a:extLst>
              <a:ext uri="{FF2B5EF4-FFF2-40B4-BE49-F238E27FC236}">
                <a16:creationId xmlns:a16="http://schemas.microsoft.com/office/drawing/2014/main" id="{A663AF94-7F68-4AA8-8417-5F7D33FA7D6F}"/>
              </a:ext>
            </a:extLst>
          </p:cNvPr>
          <p:cNvSpPr/>
          <p:nvPr/>
        </p:nvSpPr>
        <p:spPr>
          <a:xfrm>
            <a:off x="1588654" y="1652079"/>
            <a:ext cx="3356721" cy="868218"/>
          </a:xfrm>
          <a:prstGeom prst="homePlat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0" name="순서도: 판단 9">
            <a:extLst>
              <a:ext uri="{FF2B5EF4-FFF2-40B4-BE49-F238E27FC236}">
                <a16:creationId xmlns:a16="http://schemas.microsoft.com/office/drawing/2014/main" id="{EFC4D75C-26F8-F756-665D-01C1805E2BF8}"/>
              </a:ext>
            </a:extLst>
          </p:cNvPr>
          <p:cNvSpPr/>
          <p:nvPr/>
        </p:nvSpPr>
        <p:spPr>
          <a:xfrm>
            <a:off x="1588653" y="1661317"/>
            <a:ext cx="3356721" cy="868218"/>
          </a:xfrm>
          <a:prstGeom prst="flowChartDecision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오프라인 쇼핑</a:t>
            </a:r>
          </a:p>
        </p:txBody>
      </p:sp>
      <p:sp>
        <p:nvSpPr>
          <p:cNvPr id="11" name="화살표: 오각형 10">
            <a:extLst>
              <a:ext uri="{FF2B5EF4-FFF2-40B4-BE49-F238E27FC236}">
                <a16:creationId xmlns:a16="http://schemas.microsoft.com/office/drawing/2014/main" id="{585E4FAD-79CF-2030-AFFA-6BA7BB9FFA5F}"/>
              </a:ext>
            </a:extLst>
          </p:cNvPr>
          <p:cNvSpPr/>
          <p:nvPr/>
        </p:nvSpPr>
        <p:spPr>
          <a:xfrm>
            <a:off x="4953000" y="1661315"/>
            <a:ext cx="4264337" cy="868218"/>
          </a:xfrm>
          <a:prstGeom prst="homePlat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3" name="순서도: 판단 12">
            <a:extLst>
              <a:ext uri="{FF2B5EF4-FFF2-40B4-BE49-F238E27FC236}">
                <a16:creationId xmlns:a16="http://schemas.microsoft.com/office/drawing/2014/main" id="{436BD869-B344-859E-AEC4-8A857CA27DE7}"/>
              </a:ext>
            </a:extLst>
          </p:cNvPr>
          <p:cNvSpPr/>
          <p:nvPr/>
        </p:nvSpPr>
        <p:spPr>
          <a:xfrm>
            <a:off x="4953000" y="1652080"/>
            <a:ext cx="4271961" cy="868218"/>
          </a:xfrm>
          <a:prstGeom prst="flowChartDecision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이커머스</a:t>
            </a:r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5C547CE-9FBE-21FA-A1EE-2B5D47C70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/>
              <a:t>오프라인 쇼핑과 </a:t>
            </a:r>
            <a:r>
              <a:rPr lang="ko-KR" altLang="en-US" dirty="0" err="1"/>
              <a:t>이커머스</a:t>
            </a:r>
            <a:endParaRPr lang="ko-KR" altLang="en-US" dirty="0"/>
          </a:p>
        </p:txBody>
      </p:sp>
      <p:graphicFrame>
        <p:nvGraphicFramePr>
          <p:cNvPr id="5" name="표 5">
            <a:extLst>
              <a:ext uri="{FF2B5EF4-FFF2-40B4-BE49-F238E27FC236}">
                <a16:creationId xmlns:a16="http://schemas.microsoft.com/office/drawing/2014/main" id="{36112E93-4EF5-0754-8D8B-8A4A12D2ACE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3814553"/>
              </p:ext>
            </p:extLst>
          </p:nvPr>
        </p:nvGraphicFramePr>
        <p:xfrm>
          <a:off x="1588654" y="2529534"/>
          <a:ext cx="7636308" cy="3389742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3341155">
                  <a:extLst>
                    <a:ext uri="{9D8B030D-6E8A-4147-A177-3AD203B41FA5}">
                      <a16:colId xmlns:a16="http://schemas.microsoft.com/office/drawing/2014/main" val="3405079074"/>
                    </a:ext>
                  </a:extLst>
                </a:gridCol>
                <a:gridCol w="4295153">
                  <a:extLst>
                    <a:ext uri="{9D8B030D-6E8A-4147-A177-3AD203B41FA5}">
                      <a16:colId xmlns:a16="http://schemas.microsoft.com/office/drawing/2014/main" val="3337649278"/>
                    </a:ext>
                  </a:extLst>
                </a:gridCol>
              </a:tblGrid>
              <a:tr h="1129914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매장 방문 후 눈으로 직접확인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상품의 품질과 상태를 확인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인터넷을 통해 어디서든 구매가능</a:t>
                      </a: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다양한 제품과 서비스 제공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0716863"/>
                  </a:ext>
                </a:extLst>
              </a:tr>
              <a:tr h="1129914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판매원과 직접 소통 가격협상</a:t>
                      </a:r>
                      <a:endParaRPr lang="en-US" altLang="ko-KR" sz="180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할인 혜택이나 특별한 가격</a:t>
                      </a:r>
                      <a:endParaRPr lang="en-US" altLang="ko-KR" sz="180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상품의 가격을 비교해서 합리적 구매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다양한 온라인 쇼핑몰에서 가격 비교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4214828"/>
                  </a:ext>
                </a:extLst>
              </a:tr>
              <a:tr h="1129914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배송 대기 없음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필요한 물건을 즉시 구매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상품을 주문한 후 배송까지 시간소요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배송 속도는 쇼핑몰과 지역에 따라 다름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88487"/>
                  </a:ext>
                </a:extLst>
              </a:tr>
            </a:tbl>
          </a:graphicData>
        </a:graphic>
      </p:graphicFrame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00692DB-F183-5CBB-4028-87C9ABCDE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3807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07C9B8D-A3FB-9756-FA33-5FA8FE4BB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dirty="0"/>
              <a:t>중국 온라인 판매액 규모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EF45944-D6CC-D1C6-03A2-5686FCEC8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5</a:t>
            </a:fld>
            <a:endParaRPr lang="ko-KR" altLang="en-US"/>
          </a:p>
        </p:txBody>
      </p:sp>
      <p:graphicFrame>
        <p:nvGraphicFramePr>
          <p:cNvPr id="12" name="내용 개체 틀 11">
            <a:extLst>
              <a:ext uri="{FF2B5EF4-FFF2-40B4-BE49-F238E27FC236}">
                <a16:creationId xmlns:a16="http://schemas.microsoft.com/office/drawing/2014/main" id="{7D39E297-7A42-BC49-AADC-54A219ED11C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6606167"/>
              </p:ext>
            </p:extLst>
          </p:nvPr>
        </p:nvGraphicFramePr>
        <p:xfrm>
          <a:off x="681037" y="1601725"/>
          <a:ext cx="8543925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말풍선: 모서리가 둥근 사각형 12">
            <a:extLst>
              <a:ext uri="{FF2B5EF4-FFF2-40B4-BE49-F238E27FC236}">
                <a16:creationId xmlns:a16="http://schemas.microsoft.com/office/drawing/2014/main" id="{2960FB6A-DF75-F1A8-DE4A-7F126BDF61E5}"/>
              </a:ext>
            </a:extLst>
          </p:cNvPr>
          <p:cNvSpPr/>
          <p:nvPr/>
        </p:nvSpPr>
        <p:spPr>
          <a:xfrm>
            <a:off x="4720046" y="2318856"/>
            <a:ext cx="1550126" cy="406400"/>
          </a:xfrm>
          <a:prstGeom prst="wedgeRoundRectCallout">
            <a:avLst>
              <a:gd name="adj1" fmla="val -74896"/>
              <a:gd name="adj2" fmla="val 47500"/>
              <a:gd name="adj3" fmla="val 16667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2020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년 높음</a:t>
            </a:r>
          </a:p>
        </p:txBody>
      </p:sp>
    </p:spTree>
    <p:extLst>
      <p:ext uri="{BB962C8B-B14F-4D97-AF65-F5344CB8AC3E}">
        <p14:creationId xmlns:p14="http://schemas.microsoft.com/office/powerpoint/2010/main" val="173179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50B4F2B9-475C-E050-8BB0-687C17D1A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6</a:t>
            </a:fld>
            <a:endParaRPr lang="ko-KR" altLang="en-US"/>
          </a:p>
        </p:txBody>
      </p:sp>
      <p:sp>
        <p:nvSpPr>
          <p:cNvPr id="4" name="제목 3">
            <a:extLst>
              <a:ext uri="{FF2B5EF4-FFF2-40B4-BE49-F238E27FC236}">
                <a16:creationId xmlns:a16="http://schemas.microsoft.com/office/drawing/2014/main" id="{AA9DD3FC-0FE5-DB10-96E5-E8E6BDB688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중국 </a:t>
            </a:r>
            <a:r>
              <a:rPr lang="ko-KR" altLang="en-US" dirty="0" err="1"/>
              <a:t>이커머스</a:t>
            </a:r>
            <a:r>
              <a:rPr lang="ko-KR" altLang="en-US" dirty="0"/>
              <a:t> 성장과 피해</a:t>
            </a:r>
          </a:p>
        </p:txBody>
      </p:sp>
      <p:sp>
        <p:nvSpPr>
          <p:cNvPr id="2" name="한쪽 모서리는 잘리고 다른 쪽 모서리는 둥근 사각형 55">
            <a:extLst>
              <a:ext uri="{FF2B5EF4-FFF2-40B4-BE49-F238E27FC236}">
                <a16:creationId xmlns:a16="http://schemas.microsoft.com/office/drawing/2014/main" id="{195639D9-DAA6-A467-9CAC-2C047D68F290}"/>
              </a:ext>
            </a:extLst>
          </p:cNvPr>
          <p:cNvSpPr/>
          <p:nvPr/>
        </p:nvSpPr>
        <p:spPr>
          <a:xfrm>
            <a:off x="159315" y="1539602"/>
            <a:ext cx="4731876" cy="4475268"/>
          </a:xfrm>
          <a:prstGeom prst="snipRoundRect">
            <a:avLst>
              <a:gd name="adj1" fmla="val 9492"/>
              <a:gd name="adj2" fmla="val 11431"/>
            </a:avLst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순서도: 화면 표시 4">
            <a:extLst>
              <a:ext uri="{FF2B5EF4-FFF2-40B4-BE49-F238E27FC236}">
                <a16:creationId xmlns:a16="http://schemas.microsoft.com/office/drawing/2014/main" id="{6CFD23FC-8E71-9F2B-F38D-F47C302FB16A}"/>
              </a:ext>
            </a:extLst>
          </p:cNvPr>
          <p:cNvSpPr/>
          <p:nvPr/>
        </p:nvSpPr>
        <p:spPr>
          <a:xfrm>
            <a:off x="290375" y="1794001"/>
            <a:ext cx="1190079" cy="567695"/>
          </a:xfrm>
          <a:prstGeom prst="flowChartDisplay">
            <a:avLst/>
          </a:prstGeom>
          <a:solidFill>
            <a:schemeClr val="accent6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시장규모</a:t>
            </a:r>
          </a:p>
        </p:txBody>
      </p:sp>
      <p:sp>
        <p:nvSpPr>
          <p:cNvPr id="15" name="순서도: 다른 페이지 연결선 14">
            <a:extLst>
              <a:ext uri="{FF2B5EF4-FFF2-40B4-BE49-F238E27FC236}">
                <a16:creationId xmlns:a16="http://schemas.microsoft.com/office/drawing/2014/main" id="{8C29ACA0-2379-04BF-3622-11FF12C30088}"/>
              </a:ext>
            </a:extLst>
          </p:cNvPr>
          <p:cNvSpPr/>
          <p:nvPr/>
        </p:nvSpPr>
        <p:spPr>
          <a:xfrm>
            <a:off x="1045243" y="1190334"/>
            <a:ext cx="2872953" cy="533281"/>
          </a:xfrm>
          <a:prstGeom prst="flowChartOffpageConnector">
            <a:avLst/>
          </a:prstGeom>
          <a:solidFill>
            <a:schemeClr val="accent6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이커머스의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성장</a:t>
            </a:r>
          </a:p>
        </p:txBody>
      </p:sp>
      <p:sp>
        <p:nvSpPr>
          <p:cNvPr id="30" name="순서도: 화면 표시 29">
            <a:extLst>
              <a:ext uri="{FF2B5EF4-FFF2-40B4-BE49-F238E27FC236}">
                <a16:creationId xmlns:a16="http://schemas.microsoft.com/office/drawing/2014/main" id="{71D6C0E9-860E-EF95-6301-61912ADE17FE}"/>
              </a:ext>
            </a:extLst>
          </p:cNvPr>
          <p:cNvSpPr/>
          <p:nvPr/>
        </p:nvSpPr>
        <p:spPr>
          <a:xfrm flipH="1">
            <a:off x="273176" y="3175966"/>
            <a:ext cx="1190079" cy="567695"/>
          </a:xfrm>
          <a:prstGeom prst="flowChartDisplay">
            <a:avLst/>
          </a:prstGeom>
          <a:solidFill>
            <a:schemeClr val="accent6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성장요인</a:t>
            </a:r>
          </a:p>
        </p:txBody>
      </p:sp>
      <p:graphicFrame>
        <p:nvGraphicFramePr>
          <p:cNvPr id="31" name="다이어그램 30">
            <a:extLst>
              <a:ext uri="{FF2B5EF4-FFF2-40B4-BE49-F238E27FC236}">
                <a16:creationId xmlns:a16="http://schemas.microsoft.com/office/drawing/2014/main" id="{24AA0B93-BC64-3FD7-D14C-A42DC525EDC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23974564"/>
              </p:ext>
            </p:extLst>
          </p:nvPr>
        </p:nvGraphicFramePr>
        <p:xfrm>
          <a:off x="1102252" y="1614141"/>
          <a:ext cx="4167141" cy="18252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2" name="다이어그램 31">
            <a:extLst>
              <a:ext uri="{FF2B5EF4-FFF2-40B4-BE49-F238E27FC236}">
                <a16:creationId xmlns:a16="http://schemas.microsoft.com/office/drawing/2014/main" id="{5726E901-029F-8238-0772-6DD98364810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16074299"/>
              </p:ext>
            </p:extLst>
          </p:nvPr>
        </p:nvGraphicFramePr>
        <p:xfrm>
          <a:off x="290375" y="3954061"/>
          <a:ext cx="3301236" cy="20011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4" name="사각형: 잘린 위쪽 모서리 33">
            <a:extLst>
              <a:ext uri="{FF2B5EF4-FFF2-40B4-BE49-F238E27FC236}">
                <a16:creationId xmlns:a16="http://schemas.microsoft.com/office/drawing/2014/main" id="{8CE7DAE9-7082-D8ED-CCEF-979DFDE4CE68}"/>
              </a:ext>
            </a:extLst>
          </p:cNvPr>
          <p:cNvSpPr/>
          <p:nvPr/>
        </p:nvSpPr>
        <p:spPr>
          <a:xfrm rot="20424590" flipH="1">
            <a:off x="3743077" y="4106100"/>
            <a:ext cx="992452" cy="644289"/>
          </a:xfrm>
          <a:prstGeom prst="snip2Same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텐센트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5" name="육각형 34">
            <a:extLst>
              <a:ext uri="{FF2B5EF4-FFF2-40B4-BE49-F238E27FC236}">
                <a16:creationId xmlns:a16="http://schemas.microsoft.com/office/drawing/2014/main" id="{974D401F-58B7-9F56-EEFE-F4B3C4468C8C}"/>
              </a:ext>
            </a:extLst>
          </p:cNvPr>
          <p:cNvSpPr/>
          <p:nvPr/>
        </p:nvSpPr>
        <p:spPr>
          <a:xfrm>
            <a:off x="3765996" y="5074173"/>
            <a:ext cx="1050102" cy="692816"/>
          </a:xfrm>
          <a:prstGeom prst="hexagon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테무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6" name="한쪽 모서리는 잘리고 다른 쪽 모서리는 둥근 사각형 50">
            <a:extLst>
              <a:ext uri="{FF2B5EF4-FFF2-40B4-BE49-F238E27FC236}">
                <a16:creationId xmlns:a16="http://schemas.microsoft.com/office/drawing/2014/main" id="{D566A515-F7CC-ADA0-EA13-2A27C1718EC2}"/>
              </a:ext>
            </a:extLst>
          </p:cNvPr>
          <p:cNvSpPr/>
          <p:nvPr/>
        </p:nvSpPr>
        <p:spPr>
          <a:xfrm flipH="1">
            <a:off x="5110347" y="1551352"/>
            <a:ext cx="4601501" cy="4474800"/>
          </a:xfrm>
          <a:prstGeom prst="snipRoundRect">
            <a:avLst>
              <a:gd name="adj1" fmla="val 8254"/>
              <a:gd name="adj2" fmla="val 10130"/>
            </a:avLst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7" name="순서도: 문서 97">
            <a:extLst>
              <a:ext uri="{FF2B5EF4-FFF2-40B4-BE49-F238E27FC236}">
                <a16:creationId xmlns:a16="http://schemas.microsoft.com/office/drawing/2014/main" id="{6E585525-09AF-EAE9-6549-F7088319974A}"/>
              </a:ext>
            </a:extLst>
          </p:cNvPr>
          <p:cNvSpPr/>
          <p:nvPr/>
        </p:nvSpPr>
        <p:spPr>
          <a:xfrm>
            <a:off x="5269884" y="3890323"/>
            <a:ext cx="1910674" cy="499223"/>
          </a:xfrm>
          <a:prstGeom prst="cube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불투명한 정보</a:t>
            </a:r>
          </a:p>
        </p:txBody>
      </p:sp>
      <p:sp>
        <p:nvSpPr>
          <p:cNvPr id="38" name="순서도: 문서 97">
            <a:extLst>
              <a:ext uri="{FF2B5EF4-FFF2-40B4-BE49-F238E27FC236}">
                <a16:creationId xmlns:a16="http://schemas.microsoft.com/office/drawing/2014/main" id="{ABEDF2AC-33C6-10EB-A6BB-6747E0A488B6}"/>
              </a:ext>
            </a:extLst>
          </p:cNvPr>
          <p:cNvSpPr/>
          <p:nvPr/>
        </p:nvSpPr>
        <p:spPr>
          <a:xfrm flipH="1">
            <a:off x="7487392" y="3890323"/>
            <a:ext cx="1910674" cy="499223"/>
          </a:xfrm>
          <a:prstGeom prst="cube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사기행위 증가</a:t>
            </a:r>
          </a:p>
        </p:txBody>
      </p:sp>
      <p:sp>
        <p:nvSpPr>
          <p:cNvPr id="39" name="순서도: 다른 페이지 연결선 38">
            <a:extLst>
              <a:ext uri="{FF2B5EF4-FFF2-40B4-BE49-F238E27FC236}">
                <a16:creationId xmlns:a16="http://schemas.microsoft.com/office/drawing/2014/main" id="{CFD6086E-BC63-D7D0-A1BA-501302F6FB8C}"/>
              </a:ext>
            </a:extLst>
          </p:cNvPr>
          <p:cNvSpPr/>
          <p:nvPr/>
        </p:nvSpPr>
        <p:spPr>
          <a:xfrm flipH="1" flipV="1">
            <a:off x="5915014" y="1234434"/>
            <a:ext cx="2992166" cy="537108"/>
          </a:xfrm>
          <a:prstGeom prst="flowChartOffpageConnector">
            <a:avLst/>
          </a:prstGeom>
          <a:solidFill>
            <a:srgbClr val="E2AC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cxnSp>
        <p:nvCxnSpPr>
          <p:cNvPr id="40" name="구부러진 연결선 15">
            <a:extLst>
              <a:ext uri="{FF2B5EF4-FFF2-40B4-BE49-F238E27FC236}">
                <a16:creationId xmlns:a16="http://schemas.microsoft.com/office/drawing/2014/main" id="{061E695F-742A-029C-6A6F-AE2889A72AEC}"/>
              </a:ext>
            </a:extLst>
          </p:cNvPr>
          <p:cNvCxnSpPr>
            <a:cxnSpLocks/>
            <a:stCxn id="37" idx="0"/>
            <a:endCxn id="38" idx="0"/>
          </p:cNvCxnSpPr>
          <p:nvPr/>
        </p:nvCxnSpPr>
        <p:spPr>
          <a:xfrm rot="5400000" flipH="1" flipV="1">
            <a:off x="7333975" y="2843972"/>
            <a:ext cx="12700" cy="2092702"/>
          </a:xfrm>
          <a:prstGeom prst="curvedConnector3">
            <a:avLst>
              <a:gd name="adj1" fmla="val 1800000"/>
            </a:avLst>
          </a:prstGeom>
          <a:ln w="28575">
            <a:solidFill>
              <a:schemeClr val="tx1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순서도: 문서 40">
            <a:extLst>
              <a:ext uri="{FF2B5EF4-FFF2-40B4-BE49-F238E27FC236}">
                <a16:creationId xmlns:a16="http://schemas.microsoft.com/office/drawing/2014/main" id="{273BDC9F-EF07-7A7C-9FB1-3D0179E874AD}"/>
              </a:ext>
            </a:extLst>
          </p:cNvPr>
          <p:cNvSpPr/>
          <p:nvPr/>
        </p:nvSpPr>
        <p:spPr>
          <a:xfrm>
            <a:off x="6205412" y="4637321"/>
            <a:ext cx="2411370" cy="523531"/>
          </a:xfrm>
          <a:prstGeom prst="flowChartDocument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물류 및 배송 문제</a:t>
            </a:r>
          </a:p>
        </p:txBody>
      </p:sp>
      <p:sp>
        <p:nvSpPr>
          <p:cNvPr id="42" name="왼쪽/오른쪽/위쪽/아래쪽 설명선 33">
            <a:extLst>
              <a:ext uri="{FF2B5EF4-FFF2-40B4-BE49-F238E27FC236}">
                <a16:creationId xmlns:a16="http://schemas.microsoft.com/office/drawing/2014/main" id="{342C09B1-A3A8-47F0-BAA6-91D4CE83463A}"/>
              </a:ext>
            </a:extLst>
          </p:cNvPr>
          <p:cNvSpPr/>
          <p:nvPr/>
        </p:nvSpPr>
        <p:spPr>
          <a:xfrm>
            <a:off x="5211826" y="2026290"/>
            <a:ext cx="1499208" cy="562162"/>
          </a:xfrm>
          <a:prstGeom prst="hexagon">
            <a:avLst/>
          </a:prstGeom>
          <a:solidFill>
            <a:schemeClr val="accent2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위조품</a:t>
            </a:r>
          </a:p>
        </p:txBody>
      </p:sp>
      <p:sp>
        <p:nvSpPr>
          <p:cNvPr id="43" name="갈매기형 수장 36">
            <a:extLst>
              <a:ext uri="{FF2B5EF4-FFF2-40B4-BE49-F238E27FC236}">
                <a16:creationId xmlns:a16="http://schemas.microsoft.com/office/drawing/2014/main" id="{BE17DEA7-944D-B85D-9995-F27AFAE145CC}"/>
              </a:ext>
            </a:extLst>
          </p:cNvPr>
          <p:cNvSpPr/>
          <p:nvPr/>
        </p:nvSpPr>
        <p:spPr>
          <a:xfrm>
            <a:off x="6845098" y="1990434"/>
            <a:ext cx="1275783" cy="581817"/>
          </a:xfrm>
          <a:prstGeom prst="plaque">
            <a:avLst/>
          </a:prstGeom>
          <a:solidFill>
            <a:srgbClr val="F2C4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소비자 피해 </a:t>
            </a:r>
          </a:p>
        </p:txBody>
      </p:sp>
      <p:sp>
        <p:nvSpPr>
          <p:cNvPr id="44" name="두루마리 모양: 가로로 말림 43">
            <a:extLst>
              <a:ext uri="{FF2B5EF4-FFF2-40B4-BE49-F238E27FC236}">
                <a16:creationId xmlns:a16="http://schemas.microsoft.com/office/drawing/2014/main" id="{9FEDB508-07F8-CF98-6ABE-E73D129E814B}"/>
              </a:ext>
            </a:extLst>
          </p:cNvPr>
          <p:cNvSpPr/>
          <p:nvPr/>
        </p:nvSpPr>
        <p:spPr>
          <a:xfrm>
            <a:off x="8152437" y="5335250"/>
            <a:ext cx="1468859" cy="586190"/>
          </a:xfrm>
          <a:prstGeom prst="horizontalScroll">
            <a:avLst/>
          </a:prstGeom>
          <a:solidFill>
            <a:srgbClr val="F2C4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노동력착취</a:t>
            </a: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F9880990-2034-C14E-AA1F-FBC4BD9859EB}"/>
              </a:ext>
            </a:extLst>
          </p:cNvPr>
          <p:cNvSpPr/>
          <p:nvPr/>
        </p:nvSpPr>
        <p:spPr>
          <a:xfrm>
            <a:off x="6472378" y="1318322"/>
            <a:ext cx="18774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dirty="0" err="1">
                <a:latin typeface="굴림" panose="020B0600000101010101" pitchFamily="50" charset="-127"/>
                <a:ea typeface="굴림" panose="020B0600000101010101" pitchFamily="50" charset="-127"/>
              </a:rPr>
              <a:t>이커머스의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 피해</a:t>
            </a:r>
          </a:p>
        </p:txBody>
      </p:sp>
      <p:sp>
        <p:nvSpPr>
          <p:cNvPr id="46" name="아래쪽 화살표 설명선 35">
            <a:extLst>
              <a:ext uri="{FF2B5EF4-FFF2-40B4-BE49-F238E27FC236}">
                <a16:creationId xmlns:a16="http://schemas.microsoft.com/office/drawing/2014/main" id="{129675B3-E316-EED4-FDAF-493DF6EE7540}"/>
              </a:ext>
            </a:extLst>
          </p:cNvPr>
          <p:cNvSpPr/>
          <p:nvPr/>
        </p:nvSpPr>
        <p:spPr bwMode="auto">
          <a:xfrm>
            <a:off x="6205412" y="2860750"/>
            <a:ext cx="2411370" cy="717846"/>
          </a:xfrm>
          <a:prstGeom prst="downArrowCallout">
            <a:avLst/>
          </a:prstGeom>
          <a:solidFill>
            <a:schemeClr val="accent4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dirty="0">
                <a:latin typeface="굴림" pitchFamily="50" charset="-127"/>
                <a:ea typeface="굴림" pitchFamily="50" charset="-127"/>
              </a:rPr>
              <a:t>소비자 보호 문제</a:t>
            </a: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7" name="양쪽 모서리가 둥근 사각형 47">
            <a:extLst>
              <a:ext uri="{FF2B5EF4-FFF2-40B4-BE49-F238E27FC236}">
                <a16:creationId xmlns:a16="http://schemas.microsoft.com/office/drawing/2014/main" id="{3C396E72-3171-8582-6455-72B565D62228}"/>
              </a:ext>
            </a:extLst>
          </p:cNvPr>
          <p:cNvSpPr/>
          <p:nvPr/>
        </p:nvSpPr>
        <p:spPr>
          <a:xfrm>
            <a:off x="5217129" y="5402884"/>
            <a:ext cx="1185981" cy="426234"/>
          </a:xfrm>
          <a:prstGeom prst="round1Rect">
            <a:avLst>
              <a:gd name="adj" fmla="val 36572"/>
            </a:avLst>
          </a:prstGeom>
          <a:solidFill>
            <a:srgbClr val="6161F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택배사고</a:t>
            </a:r>
          </a:p>
        </p:txBody>
      </p:sp>
      <p:sp>
        <p:nvSpPr>
          <p:cNvPr id="48" name="순서도: 수동 입력 47">
            <a:extLst>
              <a:ext uri="{FF2B5EF4-FFF2-40B4-BE49-F238E27FC236}">
                <a16:creationId xmlns:a16="http://schemas.microsoft.com/office/drawing/2014/main" id="{895D61A8-BF51-7168-07A0-B81A8BBB6FA1}"/>
              </a:ext>
            </a:extLst>
          </p:cNvPr>
          <p:cNvSpPr/>
          <p:nvPr/>
        </p:nvSpPr>
        <p:spPr bwMode="auto">
          <a:xfrm flipH="1">
            <a:off x="6550281" y="5313460"/>
            <a:ext cx="1468859" cy="531374"/>
          </a:xfrm>
          <a:prstGeom prst="flowChartManualInpu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dirty="0">
                <a:latin typeface="굴림" pitchFamily="50" charset="-127"/>
                <a:ea typeface="굴림" pitchFamily="50" charset="-127"/>
              </a:rPr>
              <a:t>과도한 포장</a:t>
            </a: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9" name="사각형: 모서리가 접힌 도형 48">
            <a:extLst>
              <a:ext uri="{FF2B5EF4-FFF2-40B4-BE49-F238E27FC236}">
                <a16:creationId xmlns:a16="http://schemas.microsoft.com/office/drawing/2014/main" id="{FA712E30-8FD6-627F-5344-60B167FCA7DF}"/>
              </a:ext>
            </a:extLst>
          </p:cNvPr>
          <p:cNvSpPr/>
          <p:nvPr/>
        </p:nvSpPr>
        <p:spPr>
          <a:xfrm>
            <a:off x="8254944" y="2026290"/>
            <a:ext cx="1327277" cy="562162"/>
          </a:xfrm>
          <a:prstGeom prst="foldedCorner">
            <a:avLst/>
          </a:prstGeom>
          <a:solidFill>
            <a:schemeClr val="accent2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기업브랜드 이미지악화</a:t>
            </a:r>
          </a:p>
        </p:txBody>
      </p:sp>
    </p:spTree>
    <p:extLst>
      <p:ext uri="{BB962C8B-B14F-4D97-AF65-F5344CB8AC3E}">
        <p14:creationId xmlns:p14="http://schemas.microsoft.com/office/powerpoint/2010/main" val="22787598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952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문서" ma:contentTypeID="0x0101005FCCF9062EBEFC4987F45D171321D9FF" ma:contentTypeVersion="4" ma:contentTypeDescription="새 문서를 만듭니다." ma:contentTypeScope="" ma:versionID="9ce3cf1e1b7ef308822a48ed8b21a1be">
  <xsd:schema xmlns:xsd="http://www.w3.org/2001/XMLSchema" xmlns:xs="http://www.w3.org/2001/XMLSchema" xmlns:p="http://schemas.microsoft.com/office/2006/metadata/properties" xmlns:ns3="49b36f9c-47ee-4722-abf7-0bcbd1502127" targetNamespace="http://schemas.microsoft.com/office/2006/metadata/properties" ma:root="true" ma:fieldsID="6aab4912eb88988d2815e00508625a06" ns3:_="">
    <xsd:import namespace="49b36f9c-47ee-4722-abf7-0bcbd150212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b36f9c-47ee-4722-abf7-0bcbd150212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콘텐츠 형식"/>
        <xsd:element ref="dc:title" minOccurs="0" maxOccurs="1" ma:index="4" ma:displayName="제목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F9673A5-4D2B-4717-A78F-3C5E96B69D43}">
  <ds:schemaRefs>
    <ds:schemaRef ds:uri="http://www.w3.org/XML/1998/namespace"/>
    <ds:schemaRef ds:uri="http://purl.org/dc/terms/"/>
    <ds:schemaRef ds:uri="49b36f9c-47ee-4722-abf7-0bcbd1502127"/>
    <ds:schemaRef ds:uri="http://schemas.openxmlformats.org/package/2006/metadata/core-properties"/>
    <ds:schemaRef ds:uri="http://purl.org/dc/dcmitype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6FB4AC13-1ABC-4880-BB6F-7D67DEC867C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9b36f9c-47ee-4722-abf7-0bcbd150212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1C4B260-726D-439E-B95D-56A974F6346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796</TotalTime>
  <Words>219</Words>
  <Application>Microsoft Office PowerPoint</Application>
  <PresentationFormat>A4 용지(210x297mm)</PresentationFormat>
  <Paragraphs>69</Paragraphs>
  <Slides>6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4" baseType="lpstr">
      <vt:lpstr>굴림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1. 이커머스</vt:lpstr>
      <vt:lpstr>2. 오프라인 쇼핑과 이커머스</vt:lpstr>
      <vt:lpstr>3. 중국 온라인 판매액 규모</vt:lpstr>
      <vt:lpstr>4. 중국 이커머스 성장과 피해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ITQ KPC</dc:creator>
  <cp:lastModifiedBy>KPC</cp:lastModifiedBy>
  <cp:revision>32</cp:revision>
  <dcterms:created xsi:type="dcterms:W3CDTF">2023-07-20T02:58:21Z</dcterms:created>
  <dcterms:modified xsi:type="dcterms:W3CDTF">2024-07-13T00:28:00Z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0x0101005FCCF9062EBEFC4987F45D171321D9FF</vt:lpwstr>
  </property>
</Properties>
</file>